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613" r:id="rId2"/>
    <p:sldId id="617" r:id="rId3"/>
    <p:sldId id="618" r:id="rId4"/>
    <p:sldId id="619" r:id="rId5"/>
    <p:sldId id="620" r:id="rId6"/>
    <p:sldId id="621" r:id="rId7"/>
    <p:sldId id="622" r:id="rId8"/>
    <p:sldId id="623" r:id="rId9"/>
    <p:sldId id="477" r:id="rId10"/>
    <p:sldId id="478" r:id="rId11"/>
    <p:sldId id="479" r:id="rId12"/>
    <p:sldId id="480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91" r:id="rId24"/>
    <p:sldId id="492" r:id="rId25"/>
    <p:sldId id="493" r:id="rId26"/>
    <p:sldId id="494" r:id="rId27"/>
    <p:sldId id="624" r:id="rId28"/>
    <p:sldId id="496" r:id="rId29"/>
    <p:sldId id="497" r:id="rId30"/>
    <p:sldId id="498" r:id="rId31"/>
    <p:sldId id="499" r:id="rId32"/>
    <p:sldId id="501" r:id="rId33"/>
    <p:sldId id="502" r:id="rId34"/>
    <p:sldId id="503" r:id="rId35"/>
    <p:sldId id="504" r:id="rId36"/>
    <p:sldId id="505" r:id="rId37"/>
    <p:sldId id="506" r:id="rId38"/>
    <p:sldId id="507" r:id="rId39"/>
    <p:sldId id="508" r:id="rId40"/>
    <p:sldId id="573" r:id="rId41"/>
    <p:sldId id="509" r:id="rId42"/>
    <p:sldId id="510" r:id="rId43"/>
    <p:sldId id="511" r:id="rId44"/>
    <p:sldId id="512" r:id="rId45"/>
    <p:sldId id="539" r:id="rId46"/>
    <p:sldId id="540" r:id="rId47"/>
    <p:sldId id="541" r:id="rId48"/>
    <p:sldId id="542" r:id="rId49"/>
    <p:sldId id="543" r:id="rId50"/>
    <p:sldId id="544" r:id="rId51"/>
    <p:sldId id="545" r:id="rId52"/>
    <p:sldId id="546" r:id="rId53"/>
    <p:sldId id="547" r:id="rId54"/>
    <p:sldId id="548" r:id="rId55"/>
    <p:sldId id="549" r:id="rId56"/>
    <p:sldId id="550" r:id="rId57"/>
    <p:sldId id="551" r:id="rId58"/>
    <p:sldId id="552" r:id="rId59"/>
    <p:sldId id="553" r:id="rId60"/>
    <p:sldId id="554" r:id="rId61"/>
    <p:sldId id="555" r:id="rId62"/>
    <p:sldId id="556" r:id="rId63"/>
    <p:sldId id="557" r:id="rId64"/>
    <p:sldId id="558" r:id="rId65"/>
    <p:sldId id="559" r:id="rId66"/>
    <p:sldId id="560" r:id="rId67"/>
    <p:sldId id="561" r:id="rId68"/>
    <p:sldId id="562" r:id="rId69"/>
    <p:sldId id="563" r:id="rId70"/>
    <p:sldId id="564" r:id="rId71"/>
    <p:sldId id="565" r:id="rId72"/>
    <p:sldId id="566" r:id="rId73"/>
    <p:sldId id="567" r:id="rId74"/>
    <p:sldId id="568" r:id="rId75"/>
    <p:sldId id="569" r:id="rId76"/>
    <p:sldId id="57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95"/>
    <p:restoredTop sz="96405"/>
  </p:normalViewPr>
  <p:slideViewPr>
    <p:cSldViewPr snapToGrid="0">
      <p:cViewPr>
        <p:scale>
          <a:sx n="134" d="100"/>
          <a:sy n="134" d="100"/>
        </p:scale>
        <p:origin x="256" y="9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59E92-8C86-4886-BDB6-E42BFE3BF8FA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C8213C-0D5C-47D1-9C8D-7DF270397826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0C8841B4-92E5-4C8C-ACC3-5C34EDA7FC44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18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5D71EB-23A2-43E9-ADF8-43D8CB032A2E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3577ED-D42D-4AB5-897C-474DC54D6092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9A33432-5E01-4396-94FC-A5AE12B898B4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EA95E0A-3A6F-4E0F-B160-50E0A8450E5D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51B72E-3846-48CF-8620-EA4D1222CEB8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5DCBDE-341D-4387-A7D7-420470EA138B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B2EBB3-68BE-4F7A-80B2-EB7BF143D58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0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3C6F18-4249-426F-88F9-41ECE684A5E4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3C6F18-4249-426F-88F9-41ECE684A5E4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347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C171B8-F4A2-45ED-9C38-C2DF123E25F5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ED9950-C9EB-4140-A289-092CF9EB9759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630227-D459-4635-8D04-643A40784481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2E4023-46B7-4683-8C7F-8A8AB26F764A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6464FE-8328-4EA3-9225-3D0E44935973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6582D-A592-4972-A60A-D19417077D5D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0A143E-A182-431C-928C-284732A02637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62A7C9-D08A-46A1-8315-4EA23FE68CA1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94EEE7-B773-4B05-A61A-C12DB013C819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8F4580-6ACF-4DD3-B93E-4946E5584675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6A77CE-5F5E-4AFA-B848-E0D499D786C8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FCF647-DE08-4DB3-B323-173465F25FA1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6FF73E-63B1-4DEB-9B47-8611CA351B47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B305B9-5426-4F26-A8DA-F26467CD1C5D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B305B9-5426-4F26-A8DA-F26467CD1C5D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2008A1-B274-4730-8940-067D07E22F5F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DB8A77-B2F7-475B-8C76-17AF847DCFE5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82180-21D5-4E68-A0B9-99BF0F16C399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0B00DE-08A7-4721-8958-8A13C60079DF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037ED3-D1E1-486A-B856-BE21E06B6367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DC54B5-4605-45BE-A8D9-AD6232ECA496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09FC4E-89D2-43E2-869C-9CFDEC1B95AC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C16B33-F695-4876-844A-5494CBE42AA5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34241E-EB96-4DA6-B0B4-5A96A15253E9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B736BA-1531-4C7C-842F-856EE4177810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606CEF-3120-414B-B6F6-7B2EDAB404B9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5653CD-89AF-48E3-9050-8F03B0EB14F2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6063E4-CE3E-47AD-A669-BCFC945C2837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2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CFBD26-5D1C-4D5E-988E-28BE6192967B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7F2AC8-5898-462F-A43A-C7ADBFEE3F6F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0E75CDF-A2DA-4CD6-8E84-5EACB16D8C09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59312-4D02-4966-B5BD-1F685C89AA4F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5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C9FD29-08E6-490E-A511-786C29675127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B5F9FC-81AA-4E91-A4C7-218072555BAD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073BA8-59E5-4A62-B242-57623F28987C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8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D85F10-D732-4236-A702-C10016A90584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9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C60F92-C5F5-47BA-B7E3-5B818509B25E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F98DE7-45E1-48F7-8D3A-55B922887FF8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706072-BF6E-41C9-A5F3-6727CA06236B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EA2DFD-E9D1-4F49-B5CC-B8BF1F0F26FE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0FE31D-8E8E-415C-BEB5-6FDC14539CBF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3E9340F-5D5C-4701-8856-4BAB17C5B032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614605-87DD-4D4B-B624-60672CAFE622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7F9FC9-9914-4E3B-B0A7-9CACCE82DBB8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6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A165F2-5283-4F68-9932-33B5291A5F3C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620376-44C5-480B-809B-00D5E0D8456D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8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6927CA-FA1D-4252-82BB-575DA06597EF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94E11A-5CD5-4C66-BDA4-03AFB9561860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0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38DAE0-A597-44D5-A0D0-A4F92D551023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192BC7-99A2-443B-A9EE-30D01FFF4984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2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50BC91-B450-4E9A-B363-D322BF68925E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8F7DB-A649-437E-8123-547D06D9BF88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376663-187D-4554-8C61-E8B640B28EC4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F385B6-3082-4868-954E-F8A96A9E1DF9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19F245D6-6511-4B38-A386-15C9E33134A9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33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7.wmf"/><Relationship Id="rId4" Type="http://schemas.openxmlformats.org/officeDocument/2006/relationships/image" Target="../media/image18.png"/><Relationship Id="rId9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35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37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3.wmf"/><Relationship Id="rId4" Type="http://schemas.openxmlformats.org/officeDocument/2006/relationships/image" Target="../media/image24.png"/><Relationship Id="rId9" Type="http://schemas.openxmlformats.org/officeDocument/2006/relationships/oleObject" Target="../embeddings/oleObject12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778475"/>
            <a:ext cx="10401300" cy="1402749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Stack-as-List Class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stack class using a singly linked list has a single private member variable:</a:t>
            </a:r>
            <a:endParaRPr lang="en-US" sz="1600" dirty="0">
              <a:latin typeface="Arial" charset="0"/>
              <a:cs typeface="Arial" charset="0"/>
            </a:endParaRPr>
          </a:p>
        </p:txBody>
      </p:sp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3432175" y="2822575"/>
            <a:ext cx="532765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onsolas" pitchFamily="49" charset="0"/>
              </a:rPr>
              <a:t>template &lt;typename Type&gt;</a:t>
            </a:r>
          </a:p>
          <a:p>
            <a:r>
              <a:rPr lang="en-US" dirty="0">
                <a:latin typeface="Consolas" pitchFamily="49" charset="0"/>
              </a:rPr>
              <a:t>class Stack {</a:t>
            </a:r>
          </a:p>
          <a:p>
            <a:r>
              <a:rPr lang="en-US" dirty="0">
                <a:latin typeface="Consolas" pitchFamily="49" charset="0"/>
              </a:rPr>
              <a:t>    private: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 err="1">
                <a:latin typeface="Consolas" pitchFamily="49" charset="0"/>
              </a:rPr>
              <a:t>Single_list</a:t>
            </a:r>
            <a:r>
              <a:rPr lang="en-US" dirty="0">
                <a:latin typeface="Consolas" pitchFamily="49" charset="0"/>
              </a:rPr>
              <a:t>&lt;Type&gt;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list</a:t>
            </a:r>
            <a:r>
              <a:rPr lang="en-US" dirty="0">
                <a:latin typeface="Consolas" pitchFamily="49" charset="0"/>
              </a:rPr>
              <a:t>;</a:t>
            </a:r>
          </a:p>
          <a:p>
            <a:r>
              <a:rPr lang="en-US" dirty="0">
                <a:latin typeface="Consolas" pitchFamily="49" charset="0"/>
              </a:rPr>
              <a:t>    public: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 err="1">
                <a:solidFill>
                  <a:srgbClr val="FF33CC"/>
                </a:solidFill>
                <a:latin typeface="Consolas" pitchFamily="49" charset="0"/>
              </a:rPr>
              <a:t>bool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663300"/>
                </a:solidFill>
                <a:latin typeface="Consolas" pitchFamily="49" charset="0"/>
              </a:rPr>
              <a:t>empty</a:t>
            </a:r>
            <a:r>
              <a:rPr lang="en-US" dirty="0">
                <a:latin typeface="Consolas" pitchFamily="49" charset="0"/>
              </a:rPr>
              <a:t>() </a:t>
            </a:r>
            <a:r>
              <a:rPr lang="en-US" dirty="0" err="1">
                <a:latin typeface="Consolas" pitchFamily="49" charset="0"/>
              </a:rPr>
              <a:t>const</a:t>
            </a:r>
            <a:r>
              <a:rPr lang="en-US" dirty="0">
                <a:latin typeface="Consolas" pitchFamily="49" charset="0"/>
              </a:rPr>
              <a:t>;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663300"/>
                </a:solidFill>
                <a:latin typeface="Consolas" pitchFamily="49" charset="0"/>
              </a:rPr>
              <a:t>top</a:t>
            </a:r>
            <a:r>
              <a:rPr lang="en-US" dirty="0">
                <a:latin typeface="Consolas" pitchFamily="49" charset="0"/>
              </a:rPr>
              <a:t>() </a:t>
            </a:r>
            <a:r>
              <a:rPr lang="en-US" dirty="0" err="1">
                <a:latin typeface="Consolas" pitchFamily="49" charset="0"/>
              </a:rPr>
              <a:t>const</a:t>
            </a:r>
            <a:r>
              <a:rPr lang="en-US" dirty="0">
                <a:latin typeface="Consolas" pitchFamily="49" charset="0"/>
              </a:rPr>
              <a:t>;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void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663300"/>
                </a:solidFill>
                <a:latin typeface="Consolas" pitchFamily="49" charset="0"/>
              </a:rPr>
              <a:t>push</a:t>
            </a:r>
            <a:r>
              <a:rPr lang="en-US" dirty="0">
                <a:latin typeface="Consolas" pitchFamily="49" charset="0"/>
              </a:rPr>
              <a:t>( Type </a:t>
            </a:r>
            <a:r>
              <a:rPr lang="en-US" dirty="0" err="1">
                <a:latin typeface="Consolas" pitchFamily="49" charset="0"/>
              </a:rPr>
              <a:t>const</a:t>
            </a:r>
            <a:r>
              <a:rPr lang="en-US" dirty="0">
                <a:latin typeface="Consolas" pitchFamily="49" charset="0"/>
              </a:rPr>
              <a:t> &amp; );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663300"/>
                </a:solidFill>
                <a:latin typeface="Consolas" pitchFamily="49" charset="0"/>
              </a:rPr>
              <a:t>pop</a:t>
            </a:r>
            <a:r>
              <a:rPr lang="en-US" dirty="0">
                <a:latin typeface="Consolas" pitchFamily="49" charset="0"/>
              </a:rPr>
              <a:t>();</a:t>
            </a:r>
          </a:p>
          <a:p>
            <a:r>
              <a:rPr lang="en-US" dirty="0">
                <a:latin typeface="Consolas" pitchFamily="49" charset="0"/>
              </a:rPr>
              <a:t>};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Stack-as-List Class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 constructor and destructor is not needed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Because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</a:t>
            </a:r>
            <a:r>
              <a:rPr lang="en-US" dirty="0">
                <a:latin typeface="Arial" charset="0"/>
                <a:cs typeface="Arial" charset="0"/>
              </a:rPr>
              <a:t> is declared, the compiler will call the constructor of the </a:t>
            </a:r>
            <a:r>
              <a:rPr lang="en-US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dirty="0">
                <a:latin typeface="Arial" charset="0"/>
                <a:cs typeface="Arial" charset="0"/>
              </a:rPr>
              <a:t> class when 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Stack</a:t>
            </a:r>
            <a:r>
              <a:rPr lang="en-US" dirty="0">
                <a:latin typeface="Arial" charset="0"/>
                <a:cs typeface="Arial" charset="0"/>
              </a:rPr>
              <a:t> is constructed</a:t>
            </a:r>
            <a:endParaRPr lang="en-US" sz="1200" dirty="0">
              <a:latin typeface="Arial" charset="0"/>
              <a:cs typeface="Arial" charset="0"/>
            </a:endParaRP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3432175" y="2822575"/>
            <a:ext cx="532765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onsolas" pitchFamily="49" charset="0"/>
              </a:rPr>
              <a:t>template &lt;typename Type&gt;</a:t>
            </a:r>
          </a:p>
          <a:p>
            <a:r>
              <a:rPr lang="en-US" dirty="0">
                <a:latin typeface="Consolas" pitchFamily="49" charset="0"/>
              </a:rPr>
              <a:t>class Stack {</a:t>
            </a:r>
          </a:p>
          <a:p>
            <a:r>
              <a:rPr lang="en-US" dirty="0">
                <a:latin typeface="Consolas" pitchFamily="49" charset="0"/>
              </a:rPr>
              <a:t>    private: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 err="1">
                <a:latin typeface="Consolas" pitchFamily="49" charset="0"/>
              </a:rPr>
              <a:t>Single_list</a:t>
            </a:r>
            <a:r>
              <a:rPr lang="en-US" dirty="0">
                <a:latin typeface="Consolas" pitchFamily="49" charset="0"/>
              </a:rPr>
              <a:t>&lt;Type&gt;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list</a:t>
            </a:r>
            <a:r>
              <a:rPr lang="en-US" dirty="0">
                <a:latin typeface="Consolas" pitchFamily="49" charset="0"/>
              </a:rPr>
              <a:t>;</a:t>
            </a:r>
          </a:p>
          <a:p>
            <a:r>
              <a:rPr lang="en-US" dirty="0">
                <a:latin typeface="Consolas" pitchFamily="49" charset="0"/>
              </a:rPr>
              <a:t>    public: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 err="1">
                <a:solidFill>
                  <a:srgbClr val="FF33CC"/>
                </a:solidFill>
                <a:latin typeface="Consolas" pitchFamily="49" charset="0"/>
              </a:rPr>
              <a:t>bool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663300"/>
                </a:solidFill>
                <a:latin typeface="Consolas" pitchFamily="49" charset="0"/>
              </a:rPr>
              <a:t>empty</a:t>
            </a:r>
            <a:r>
              <a:rPr lang="en-US" dirty="0">
                <a:latin typeface="Consolas" pitchFamily="49" charset="0"/>
              </a:rPr>
              <a:t>() </a:t>
            </a:r>
            <a:r>
              <a:rPr lang="en-US" dirty="0" err="1">
                <a:latin typeface="Consolas" pitchFamily="49" charset="0"/>
              </a:rPr>
              <a:t>const</a:t>
            </a:r>
            <a:r>
              <a:rPr lang="en-US" dirty="0">
                <a:latin typeface="Consolas" pitchFamily="49" charset="0"/>
              </a:rPr>
              <a:t>;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663300"/>
                </a:solidFill>
                <a:latin typeface="Consolas" pitchFamily="49" charset="0"/>
              </a:rPr>
              <a:t>top</a:t>
            </a:r>
            <a:r>
              <a:rPr lang="en-US" dirty="0">
                <a:latin typeface="Consolas" pitchFamily="49" charset="0"/>
              </a:rPr>
              <a:t>() </a:t>
            </a:r>
            <a:r>
              <a:rPr lang="en-US" dirty="0" err="1">
                <a:latin typeface="Consolas" pitchFamily="49" charset="0"/>
              </a:rPr>
              <a:t>const</a:t>
            </a:r>
            <a:r>
              <a:rPr lang="en-US" dirty="0">
                <a:latin typeface="Consolas" pitchFamily="49" charset="0"/>
              </a:rPr>
              <a:t>;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void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663300"/>
                </a:solidFill>
                <a:latin typeface="Consolas" pitchFamily="49" charset="0"/>
              </a:rPr>
              <a:t>push</a:t>
            </a:r>
            <a:r>
              <a:rPr lang="en-US" dirty="0">
                <a:latin typeface="Consolas" pitchFamily="49" charset="0"/>
              </a:rPr>
              <a:t>( Type </a:t>
            </a:r>
            <a:r>
              <a:rPr lang="en-US" dirty="0" err="1">
                <a:latin typeface="Consolas" pitchFamily="49" charset="0"/>
              </a:rPr>
              <a:t>const</a:t>
            </a:r>
            <a:r>
              <a:rPr lang="en-US" dirty="0">
                <a:latin typeface="Consolas" pitchFamily="49" charset="0"/>
              </a:rPr>
              <a:t> &amp; );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663300"/>
                </a:solidFill>
                <a:latin typeface="Consolas" pitchFamily="49" charset="0"/>
              </a:rPr>
              <a:t>pop</a:t>
            </a:r>
            <a:r>
              <a:rPr lang="en-US" dirty="0">
                <a:latin typeface="Consolas" pitchFamily="49" charset="0"/>
              </a:rPr>
              <a:t>();</a:t>
            </a:r>
          </a:p>
          <a:p>
            <a:r>
              <a:rPr lang="en-US" dirty="0">
                <a:latin typeface="Consolas" pitchFamily="49" charset="0"/>
              </a:rPr>
              <a:t>};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Stack-as-List Class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empty and push functions just call the appropriate functions of the </a:t>
            </a:r>
            <a:r>
              <a:rPr lang="en-US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dirty="0">
                <a:latin typeface="Arial" charset="0"/>
                <a:cs typeface="Arial" charset="0"/>
              </a:rPr>
              <a:t> class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	</a:t>
            </a:r>
            <a:r>
              <a:rPr lang="en-US" sz="1600" dirty="0" err="1">
                <a:solidFill>
                  <a:srgbClr val="FF33CC"/>
                </a:solidFill>
                <a:latin typeface="Consolas" pitchFamily="49" charset="0"/>
                <a:cs typeface="Arial" charset="0"/>
              </a:rPr>
              <a:t>bool</a:t>
            </a:r>
            <a:r>
              <a:rPr lang="en-US" sz="1600" dirty="0">
                <a:latin typeface="Consolas" pitchFamily="49" charset="0"/>
                <a:cs typeface="Arial" charset="0"/>
              </a:rPr>
              <a:t> Stack&lt;Type&gt;::</a:t>
            </a:r>
            <a:r>
              <a:rPr lang="en-US" sz="16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1600" dirty="0">
                <a:latin typeface="Consolas" pitchFamily="49" charset="0"/>
                <a:cs typeface="Arial" charset="0"/>
              </a:rPr>
              <a:t>() </a:t>
            </a:r>
            <a:r>
              <a:rPr 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6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    return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</a:t>
            </a:r>
            <a:r>
              <a:rPr lang="en-US" sz="1600" dirty="0" err="1">
                <a:latin typeface="Consolas" pitchFamily="49" charset="0"/>
                <a:cs typeface="Arial" charset="0"/>
              </a:rPr>
              <a:t>.</a:t>
            </a:r>
            <a:r>
              <a:rPr lang="en-US" sz="16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16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	void</a:t>
            </a:r>
            <a:r>
              <a:rPr lang="en-US" sz="1800" dirty="0">
                <a:latin typeface="Consolas" pitchFamily="49" charset="0"/>
                <a:cs typeface="Arial" charset="0"/>
              </a:rPr>
              <a:t> Stack&lt;Type&gt;::</a:t>
            </a:r>
            <a:r>
              <a:rPr lang="en-US" sz="18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push</a:t>
            </a:r>
            <a:r>
              <a:rPr lang="en-US" sz="1800" dirty="0">
                <a:latin typeface="Consolas" pitchFamily="49" charset="0"/>
                <a:cs typeface="Arial" charset="0"/>
              </a:rPr>
              <a:t>( Type </a:t>
            </a:r>
            <a:r>
              <a:rPr lang="en-US" sz="18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800" dirty="0">
                <a:latin typeface="Consolas" pitchFamily="49" charset="0"/>
                <a:cs typeface="Arial" charset="0"/>
              </a:rPr>
              <a:t> &amp;</a:t>
            </a:r>
            <a:r>
              <a:rPr lang="en-US" sz="1800" dirty="0" err="1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obj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    </a:t>
            </a:r>
            <a:r>
              <a:rPr lang="en-US" sz="18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</a:t>
            </a:r>
            <a:r>
              <a:rPr lang="en-US" sz="1800" dirty="0" err="1">
                <a:latin typeface="Consolas" pitchFamily="49" charset="0"/>
                <a:cs typeface="Arial" charset="0"/>
              </a:rPr>
              <a:t>.</a:t>
            </a:r>
            <a:r>
              <a:rPr lang="en-US" sz="18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push_front</a:t>
            </a:r>
            <a:r>
              <a:rPr lang="en-US" sz="1800" dirty="0">
                <a:latin typeface="Consolas" pitchFamily="49" charset="0"/>
                <a:cs typeface="Arial" charset="0"/>
              </a:rPr>
              <a:t>( </a:t>
            </a:r>
            <a:r>
              <a:rPr lang="en-US" sz="1800" dirty="0" err="1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obj</a:t>
            </a:r>
            <a:r>
              <a:rPr lang="en-US" sz="18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Stack-as-List Class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top and pop functions, however, must check the boundary case: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6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6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600" dirty="0">
                <a:latin typeface="Consolas" pitchFamily="49" charset="0"/>
                <a:cs typeface="Arial" charset="0"/>
              </a:rPr>
              <a:t> Stack&lt;Type&gt;::</a:t>
            </a:r>
            <a:r>
              <a:rPr lang="en-US" sz="16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top</a:t>
            </a:r>
            <a:r>
              <a:rPr lang="en-US" sz="1600" dirty="0">
                <a:latin typeface="Consolas" pitchFamily="49" charset="0"/>
                <a:cs typeface="Arial" charset="0"/>
              </a:rPr>
              <a:t>() const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    throw underflow();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</a:t>
            </a:r>
            <a:r>
              <a:rPr lang="en-US" sz="1600" dirty="0" err="1">
                <a:latin typeface="Consolas" pitchFamily="49" charset="0"/>
                <a:cs typeface="Arial" charset="0"/>
              </a:rPr>
              <a:t>.</a:t>
            </a:r>
            <a:r>
              <a:rPr lang="en-US" sz="16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front</a:t>
            </a:r>
            <a:r>
              <a:rPr lang="en-US" sz="16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5735639" y="3787775"/>
            <a:ext cx="4537075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1600">
                <a:latin typeface="Consolas" pitchFamily="49" charset="0"/>
              </a:rPr>
              <a:t>template &lt;typename Type&gt;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1600">
                <a:latin typeface="Consolas" pitchFamily="49" charset="0"/>
              </a:rPr>
              <a:t> Stack&lt;Type&gt;::</a:t>
            </a:r>
            <a:r>
              <a:rPr lang="en-US" sz="1600">
                <a:solidFill>
                  <a:srgbClr val="00B0F0"/>
                </a:solidFill>
                <a:latin typeface="Consolas" pitchFamily="49" charset="0"/>
              </a:rPr>
              <a:t>pop</a:t>
            </a:r>
            <a:r>
              <a:rPr lang="en-US" sz="1600">
                <a:latin typeface="Consolas" pitchFamily="49" charset="0"/>
              </a:rPr>
              <a:t>() 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>
                <a:latin typeface="Consolas" pitchFamily="49" charset="0"/>
              </a:rPr>
              <a:t>    if ( empty() ) 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>
                <a:latin typeface="Consolas" pitchFamily="49" charset="0"/>
              </a:rPr>
              <a:t>        throw underflow();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>
                <a:latin typeface="Consolas" pitchFamily="49" charset="0"/>
              </a:rPr>
              <a:t>    }</a:t>
            </a:r>
          </a:p>
          <a:p>
            <a:pPr marL="342900" indent="-342900" eaLnBrk="0" hangingPunct="0">
              <a:spcBef>
                <a:spcPct val="20000"/>
              </a:spcBef>
            </a:pPr>
            <a:endParaRPr lang="en-US" sz="1600">
              <a:latin typeface="Consolas" pitchFamily="49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>
                <a:latin typeface="Consolas" pitchFamily="49" charset="0"/>
              </a:rPr>
              <a:t>    return </a:t>
            </a:r>
            <a:r>
              <a:rPr lang="en-US" sz="1600">
                <a:solidFill>
                  <a:srgbClr val="FF0000"/>
                </a:solidFill>
                <a:latin typeface="Consolas" pitchFamily="49" charset="0"/>
              </a:rPr>
              <a:t>list</a:t>
            </a:r>
            <a:r>
              <a:rPr lang="en-US" sz="1600">
                <a:latin typeface="Consolas" pitchFamily="49" charset="0"/>
              </a:rPr>
              <a:t>.</a:t>
            </a:r>
            <a:r>
              <a:rPr lang="en-US" sz="1600">
                <a:solidFill>
                  <a:srgbClr val="00B0F0"/>
                </a:solidFill>
                <a:latin typeface="Consolas" pitchFamily="49" charset="0"/>
              </a:rPr>
              <a:t>pop_front</a:t>
            </a:r>
            <a:r>
              <a:rPr lang="en-US" sz="1600">
                <a:latin typeface="Consolas" pitchFamily="49" charset="0"/>
              </a:rPr>
              <a:t>();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1600"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Array Implementation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For one-ended arrays, all operations at the back are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dirty="0">
                <a:latin typeface="Arial" charset="0"/>
                <a:cs typeface="Arial" charset="0"/>
              </a:rPr>
              <a:t> 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22640" name="Group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52650"/>
              </p:ext>
            </p:extLst>
          </p:nvPr>
        </p:nvGraphicFramePr>
        <p:xfrm>
          <a:off x="3061042" y="3479801"/>
          <a:ext cx="6213134" cy="2235198"/>
        </p:xfrm>
        <a:graphic>
          <a:graphicData uri="http://schemas.openxmlformats.org/drawingml/2006/table">
            <a:tbl>
              <a:tblPr/>
              <a:tblGrid>
                <a:gridCol w="207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3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Front/</a:t>
                      </a: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7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st</a:t>
                      </a: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Back/</a:t>
                      </a:r>
                      <a:r>
                        <a:rPr kumimoji="0" lang="en-CA" sz="27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7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th</a:t>
                      </a:r>
                      <a:endParaRPr kumimoji="0" lang="en-CA" sz="2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0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Find</a:t>
                      </a:r>
                      <a:endParaRPr kumimoji="0" lang="en-CA" sz="27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3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Insert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CA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3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Erase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CA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37698" marR="137698" marT="68849" marB="6884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4593" name="Picture 9" descr="x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110" y="2300288"/>
            <a:ext cx="6160542" cy="82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Destructor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We need to store an array: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 C++, this is done by storing the address of the first entry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		Type *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array</a:t>
            </a:r>
            <a:r>
              <a:rPr lang="en-US" sz="18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We need additional information, including: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number of objects currently in the stack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	      </a:t>
            </a:r>
            <a:r>
              <a:rPr lang="en-US" sz="1800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800" b="1" dirty="0">
                <a:latin typeface="Courier New" pitchFamily="49" charset="0"/>
                <a:cs typeface="Arial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stack_size</a:t>
            </a:r>
            <a:r>
              <a:rPr lang="en-US" sz="1800" b="1" dirty="0">
                <a:latin typeface="Courier New" pitchFamily="49" charset="0"/>
                <a:cs typeface="Arial" charset="0"/>
              </a:rPr>
              <a:t>;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capacity of the array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  <a:cs typeface="Arial" charset="0"/>
              </a:rPr>
              <a:t>	      </a:t>
            </a:r>
            <a:r>
              <a:rPr lang="en-US" sz="1800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800" b="1" dirty="0">
                <a:latin typeface="Courier New" pitchFamily="49" charset="0"/>
                <a:cs typeface="Arial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array_capacity</a:t>
            </a:r>
            <a:r>
              <a:rPr lang="en-US" sz="1800" b="1" dirty="0">
                <a:latin typeface="Courier New" pitchFamily="49" charset="0"/>
                <a:cs typeface="Arial" charset="0"/>
              </a:rPr>
              <a:t>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Stack-as-Array Class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10515600" cy="51308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We need to store an array (address of the first entry) 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class Stack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private: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stack_size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Type *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public: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Stack</a:t>
            </a:r>
            <a:r>
              <a:rPr lang="en-US" sz="1600" dirty="0">
                <a:latin typeface="Consolas" pitchFamily="49" charset="0"/>
                <a:cs typeface="Arial" charset="0"/>
              </a:rPr>
              <a:t>(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600" dirty="0">
                <a:latin typeface="Consolas" pitchFamily="49" charset="0"/>
                <a:cs typeface="Arial" charset="0"/>
              </a:rPr>
              <a:t> = 10 );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~Stack</a:t>
            </a:r>
            <a:r>
              <a:rPr lang="en-US" sz="16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</a:t>
            </a:r>
            <a:r>
              <a:rPr lang="en-US" sz="1600" dirty="0" err="1">
                <a:solidFill>
                  <a:srgbClr val="FF33CC"/>
                </a:solidFill>
                <a:latin typeface="Consolas" pitchFamily="49" charset="0"/>
                <a:cs typeface="Arial" charset="0"/>
              </a:rPr>
              <a:t>bool</a:t>
            </a:r>
            <a:r>
              <a:rPr 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1600" dirty="0">
                <a:latin typeface="Consolas" pitchFamily="49" charset="0"/>
                <a:cs typeface="Arial" charset="0"/>
              </a:rPr>
              <a:t>() </a:t>
            </a:r>
            <a:r>
              <a:rPr 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top</a:t>
            </a:r>
            <a:r>
              <a:rPr lang="en-US" sz="1600" dirty="0">
                <a:latin typeface="Consolas" pitchFamily="49" charset="0"/>
                <a:cs typeface="Arial" charset="0"/>
              </a:rPr>
              <a:t>() </a:t>
            </a:r>
            <a:r>
              <a:rPr 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void</a:t>
            </a:r>
            <a:r>
              <a:rPr 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push</a:t>
            </a:r>
            <a:r>
              <a:rPr lang="en-US" sz="1600" dirty="0">
                <a:latin typeface="Consolas" pitchFamily="49" charset="0"/>
                <a:cs typeface="Arial" charset="0"/>
              </a:rPr>
              <a:t>( Type </a:t>
            </a:r>
            <a:r>
              <a:rPr 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600" dirty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pop</a:t>
            </a:r>
            <a:r>
              <a:rPr lang="en-US" sz="16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};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Constructor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class is only storing the address of the array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must allocate memory for the array and initialize the member variables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call to </a:t>
            </a:r>
            <a:r>
              <a:rPr lang="en-US" dirty="0">
                <a:latin typeface="Consolas" pitchFamily="49" charset="0"/>
                <a:cs typeface="Arial" charset="0"/>
              </a:rPr>
              <a:t>new Type[</a:t>
            </a:r>
            <a:r>
              <a:rPr lang="en-US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dirty="0">
                <a:latin typeface="Consolas" pitchFamily="49" charset="0"/>
                <a:cs typeface="Arial" charset="0"/>
              </a:rPr>
              <a:t>]</a:t>
            </a:r>
            <a:r>
              <a:rPr lang="en-US" dirty="0">
                <a:latin typeface="Arial" charset="0"/>
                <a:cs typeface="Arial" charset="0"/>
              </a:rPr>
              <a:t> makes a request to the operating system for </a:t>
            </a:r>
            <a:r>
              <a:rPr lang="en-US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dirty="0">
                <a:latin typeface="Arial" charset="0"/>
                <a:cs typeface="Arial" charset="0"/>
              </a:rPr>
              <a:t> objects</a:t>
            </a:r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3919537" y="3523345"/>
            <a:ext cx="4148137" cy="299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#include &lt;algorithm&gt;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// ...</a:t>
            </a:r>
          </a:p>
          <a:p>
            <a:pPr eaLnBrk="0" hangingPunct="0">
              <a:spcBef>
                <a:spcPct val="20000"/>
              </a:spcBef>
            </a:pPr>
            <a:endParaRPr lang="en-US" sz="1600" dirty="0">
              <a:latin typeface="Consolas" pitchFamily="49" charset="0"/>
            </a:endParaRP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template &lt;typename Type&gt;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Stack&lt;Type&gt;::Stack(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</a:rPr>
              <a:t>n</a:t>
            </a:r>
            <a:r>
              <a:rPr lang="en-US" sz="1600" dirty="0">
                <a:latin typeface="Consolas" pitchFamily="49" charset="0"/>
              </a:rPr>
              <a:t> ):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stack_size</a:t>
            </a:r>
            <a:r>
              <a:rPr lang="en-US" sz="1600" dirty="0">
                <a:latin typeface="Consolas" pitchFamily="49" charset="0"/>
              </a:rPr>
              <a:t>( 0 ),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( </a:t>
            </a:r>
            <a:r>
              <a:rPr lang="en-US" sz="1600" dirty="0" err="1">
                <a:latin typeface="Consolas" pitchFamily="49" charset="0"/>
              </a:rPr>
              <a:t>std</a:t>
            </a:r>
            <a:r>
              <a:rPr lang="en-US" sz="1600" dirty="0">
                <a:latin typeface="Consolas" pitchFamily="49" charset="0"/>
              </a:rPr>
              <a:t>::max( 1,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</a:rPr>
              <a:t>n </a:t>
            </a:r>
            <a:r>
              <a:rPr lang="en-US" sz="1600" dirty="0">
                <a:latin typeface="Consolas" pitchFamily="49" charset="0"/>
              </a:rPr>
              <a:t>)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solidFill>
                  <a:srgbClr val="FF0000"/>
                </a:solidFill>
                <a:latin typeface="Consolas" pitchFamily="49" charset="0"/>
              </a:rPr>
              <a:t>array</a:t>
            </a:r>
            <a:r>
              <a:rPr lang="en-US" sz="1600" dirty="0">
                <a:latin typeface="Consolas" pitchFamily="49" charset="0"/>
              </a:rPr>
              <a:t>( new Type[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] ) {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// Empty constructor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}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Constructor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Warning:  in C++, the variables are initialized in the order in which they are defined:</a:t>
            </a:r>
          </a:p>
          <a:p>
            <a:pPr>
              <a:buFontTx/>
              <a:buNone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6240463" y="2133600"/>
            <a:ext cx="4303712" cy="37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onsolas" pitchFamily="49" charset="0"/>
              </a:rPr>
              <a:t>template &lt;typename Type&gt;</a:t>
            </a:r>
          </a:p>
          <a:p>
            <a:r>
              <a:rPr lang="en-US" sz="1600" dirty="0">
                <a:latin typeface="Consolas" pitchFamily="49" charset="0"/>
              </a:rPr>
              <a:t>class Stack {</a:t>
            </a:r>
          </a:p>
          <a:p>
            <a:r>
              <a:rPr lang="en-US" sz="1600" dirty="0">
                <a:latin typeface="Consolas" pitchFamily="49" charset="0"/>
              </a:rPr>
              <a:t>    private: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stack_size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Type *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</a:rPr>
              <a:t>array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public: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Stack</a:t>
            </a:r>
            <a:r>
              <a:rPr lang="en-US" sz="1600" dirty="0">
                <a:latin typeface="Consolas" pitchFamily="49" charset="0"/>
              </a:rPr>
              <a:t>(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= 10 );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~Stack</a:t>
            </a:r>
            <a:r>
              <a:rPr lang="en-US" sz="1600" dirty="0">
                <a:latin typeface="Consolas" pitchFamily="49" charset="0"/>
              </a:rPr>
              <a:t>();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 err="1">
                <a:solidFill>
                  <a:srgbClr val="FF33CC"/>
                </a:solidFill>
                <a:latin typeface="Consolas" pitchFamily="49" charset="0"/>
              </a:rPr>
              <a:t>bool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empty</a:t>
            </a:r>
            <a:r>
              <a:rPr lang="en-US" sz="1600" dirty="0">
                <a:latin typeface="Consolas" pitchFamily="49" charset="0"/>
              </a:rPr>
              <a:t>() </a:t>
            </a:r>
            <a:r>
              <a:rPr lang="en-US" sz="1600" dirty="0" err="1">
                <a:latin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top</a:t>
            </a:r>
            <a:r>
              <a:rPr lang="en-US" sz="1600" dirty="0">
                <a:latin typeface="Consolas" pitchFamily="49" charset="0"/>
              </a:rPr>
              <a:t>() </a:t>
            </a:r>
            <a:r>
              <a:rPr lang="en-US" sz="1600" dirty="0" err="1">
                <a:latin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</a:rPr>
              <a:t>void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push</a:t>
            </a:r>
            <a:r>
              <a:rPr lang="en-US" sz="1600" dirty="0">
                <a:latin typeface="Consolas" pitchFamily="49" charset="0"/>
              </a:rPr>
              <a:t>( Type </a:t>
            </a:r>
            <a:r>
              <a:rPr lang="en-US" sz="1600" dirty="0" err="1">
                <a:latin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</a:rPr>
              <a:t> &amp; );</a:t>
            </a:r>
          </a:p>
          <a:p>
            <a:r>
              <a:rPr lang="en-US" sz="1600" dirty="0">
                <a:latin typeface="Consolas" pitchFamily="49" charset="0"/>
              </a:rPr>
              <a:t>        </a:t>
            </a:r>
            <a:r>
              <a:rPr lang="en-US" sz="1600" dirty="0">
                <a:solidFill>
                  <a:srgbClr val="FF33CC"/>
                </a:solidFill>
                <a:latin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</a:rPr>
              <a:t>pop</a:t>
            </a:r>
            <a:r>
              <a:rPr lang="en-US" sz="1600" dirty="0">
                <a:latin typeface="Consolas" pitchFamily="49" charset="0"/>
              </a:rPr>
              <a:t>();</a:t>
            </a:r>
          </a:p>
          <a:p>
            <a:r>
              <a:rPr lang="en-US" sz="1600" dirty="0">
                <a:latin typeface="Consolas" pitchFamily="49" charset="0"/>
              </a:rPr>
              <a:t>};</a:t>
            </a:r>
          </a:p>
          <a:p>
            <a:endParaRPr lang="en-US" sz="1600" dirty="0">
              <a:latin typeface="Consolas" pitchFamily="49" charset="0"/>
            </a:endParaRP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2238376" y="2636839"/>
            <a:ext cx="4112023" cy="2111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template &lt;</a:t>
            </a:r>
            <a:r>
              <a:rPr lang="en-US" sz="1600" dirty="0" err="1">
                <a:latin typeface="Consolas" pitchFamily="49" charset="0"/>
              </a:rPr>
              <a:t>typename</a:t>
            </a:r>
            <a:r>
              <a:rPr lang="en-US" sz="1600" dirty="0">
                <a:latin typeface="Consolas" pitchFamily="49" charset="0"/>
              </a:rPr>
              <a:t> Type&gt;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Stack&lt;Type&gt;::Stack( </a:t>
            </a:r>
            <a:r>
              <a:rPr lang="en-US" sz="1600" dirty="0" err="1">
                <a:latin typeface="Consolas" pitchFamily="49" charset="0"/>
              </a:rPr>
              <a:t>int</a:t>
            </a:r>
            <a:r>
              <a:rPr lang="en-US" sz="1600" dirty="0">
                <a:latin typeface="Consolas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</a:rPr>
              <a:t>n</a:t>
            </a:r>
            <a:r>
              <a:rPr lang="en-US" sz="1600" dirty="0">
                <a:latin typeface="Consolas" pitchFamily="49" charset="0"/>
              </a:rPr>
              <a:t> ):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stack_size</a:t>
            </a:r>
            <a:r>
              <a:rPr lang="en-US" sz="1600" dirty="0">
                <a:latin typeface="Consolas" pitchFamily="49" charset="0"/>
              </a:rPr>
              <a:t>( 0 ),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( std::max( 1,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</a:rPr>
              <a:t>n </a:t>
            </a:r>
            <a:r>
              <a:rPr lang="en-US" sz="1600" dirty="0">
                <a:latin typeface="Consolas" pitchFamily="49" charset="0"/>
              </a:rPr>
              <a:t>) ),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solidFill>
                  <a:srgbClr val="FF0000"/>
                </a:solidFill>
                <a:latin typeface="Consolas" pitchFamily="49" charset="0"/>
              </a:rPr>
              <a:t>array</a:t>
            </a:r>
            <a:r>
              <a:rPr lang="en-US" sz="1600" dirty="0">
                <a:latin typeface="Consolas" pitchFamily="49" charset="0"/>
              </a:rPr>
              <a:t>( new Type[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</a:rPr>
              <a:t>array_capacity</a:t>
            </a:r>
            <a:r>
              <a:rPr lang="en-US" sz="1600" dirty="0">
                <a:latin typeface="Consolas" pitchFamily="49" charset="0"/>
              </a:rPr>
              <a:t>] ) {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    // Empty constructor</a:t>
            </a:r>
          </a:p>
          <a:p>
            <a:pPr eaLnBrk="0" hangingPunct="0">
              <a:spcBef>
                <a:spcPct val="20000"/>
              </a:spcBef>
            </a:pPr>
            <a:r>
              <a:rPr lang="en-US" sz="1600" dirty="0">
                <a:latin typeface="Consolas" pitchFamily="49" charset="0"/>
              </a:rPr>
              <a:t>}</a:t>
            </a:r>
            <a:endParaRPr lang="en-US" dirty="0"/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2063750" y="3084513"/>
            <a:ext cx="1944688" cy="12239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7464425" y="2638426"/>
            <a:ext cx="1944688" cy="122396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Destructor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call to new in the constructor requested memory from the operating system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destructor must return that memory to the operating system:</a:t>
            </a:r>
          </a:p>
          <a:p>
            <a:pPr>
              <a:buFontTx/>
              <a:buNone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</a:t>
            </a:r>
            <a:r>
              <a:rPr lang="en-US" sz="24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24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24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2400" dirty="0">
                <a:latin typeface="Consolas" pitchFamily="49" charset="0"/>
                <a:cs typeface="Arial" charset="0"/>
              </a:rPr>
              <a:t>			Stack&lt;Type&gt;::~Stack() {</a:t>
            </a:r>
          </a:p>
          <a:p>
            <a:pPr>
              <a:buFontTx/>
              <a:buNone/>
            </a:pPr>
            <a:r>
              <a:rPr lang="en-US" sz="2400" dirty="0">
                <a:latin typeface="Consolas" pitchFamily="49" charset="0"/>
                <a:cs typeface="Arial" charset="0"/>
              </a:rPr>
              <a:t>			    delete [] 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2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2400" dirty="0">
                <a:latin typeface="Consolas" pitchFamily="49" charset="0"/>
                <a:cs typeface="Arial" charset="0"/>
              </a:rPr>
              <a:t>			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topic discusses the concept of a stack: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Description of an Abstract Stack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List applications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Implementation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Example applications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Parsing:  XHTML, C++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Function calls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Reverse-Polish calculators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Robert’s Rules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Empty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10515600" cy="503872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The stack is empty if the stack size is zero: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</a:t>
            </a:r>
            <a:r>
              <a:rPr lang="en-US" sz="18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8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8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		bool</a:t>
            </a:r>
            <a:r>
              <a:rPr lang="en-US" sz="1800" dirty="0">
                <a:latin typeface="Consolas" pitchFamily="49" charset="0"/>
                <a:cs typeface="Arial" charset="0"/>
              </a:rPr>
              <a:t> Stack&lt;Type&gt;::empty() const {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	    return ( </a:t>
            </a:r>
            <a:r>
              <a:rPr lang="en-US" sz="18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stack_size</a:t>
            </a:r>
            <a:r>
              <a:rPr lang="en-US" sz="1800" dirty="0">
                <a:latin typeface="Consolas" pitchFamily="49" charset="0"/>
                <a:cs typeface="Arial" charset="0"/>
              </a:rPr>
              <a:t> == 0 );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	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following is unnecessarily tedious: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</a:t>
            </a:r>
            <a:r>
              <a:rPr lang="en-US" dirty="0">
                <a:latin typeface="Consolas" pitchFamily="49" charset="0"/>
                <a:cs typeface="Arial" charset="0"/>
              </a:rPr>
              <a:t>==</a:t>
            </a:r>
            <a:r>
              <a:rPr lang="en-US" dirty="0">
                <a:latin typeface="Arial" charset="0"/>
                <a:cs typeface="Arial" charset="0"/>
              </a:rPr>
              <a:t> operator evaluates to either </a:t>
            </a:r>
            <a:r>
              <a:rPr lang="en-US" dirty="0">
                <a:latin typeface="Consolas" pitchFamily="49" charset="0"/>
                <a:cs typeface="Arial" charset="0"/>
              </a:rPr>
              <a:t>true</a:t>
            </a:r>
            <a:r>
              <a:rPr lang="en-US" dirty="0">
                <a:latin typeface="Arial" charset="0"/>
                <a:cs typeface="Arial" charset="0"/>
              </a:rPr>
              <a:t> or </a:t>
            </a:r>
            <a:r>
              <a:rPr lang="en-US" dirty="0">
                <a:latin typeface="Consolas" pitchFamily="49" charset="0"/>
                <a:cs typeface="Arial" charset="0"/>
              </a:rPr>
              <a:t>false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dirty="0">
                <a:latin typeface="Consolas" pitchFamily="49" charset="0"/>
                <a:cs typeface="Arial" charset="0"/>
              </a:rPr>
              <a:t>			    </a:t>
            </a:r>
            <a:r>
              <a:rPr lang="en-US" sz="1700" dirty="0">
                <a:latin typeface="Consolas" pitchFamily="49" charset="0"/>
                <a:cs typeface="Arial" charset="0"/>
              </a:rPr>
              <a:t>if ( </a:t>
            </a:r>
            <a:r>
              <a:rPr lang="en-US" sz="1700" dirty="0" err="1">
                <a:latin typeface="Consolas" pitchFamily="49" charset="0"/>
                <a:cs typeface="Arial" charset="0"/>
              </a:rPr>
              <a:t>stack_size</a:t>
            </a:r>
            <a:r>
              <a:rPr lang="en-US" sz="1700" dirty="0">
                <a:latin typeface="Consolas" pitchFamily="49" charset="0"/>
                <a:cs typeface="Arial" charset="0"/>
              </a:rPr>
              <a:t> == 0 ) {</a:t>
            </a:r>
          </a:p>
          <a:p>
            <a:pPr>
              <a:buFontTx/>
              <a:buNone/>
            </a:pPr>
            <a:r>
              <a:rPr lang="en-US" sz="1700" dirty="0">
                <a:latin typeface="Consolas" pitchFamily="49" charset="0"/>
                <a:cs typeface="Arial" charset="0"/>
              </a:rPr>
              <a:t>			        return true;</a:t>
            </a:r>
          </a:p>
          <a:p>
            <a:pPr>
              <a:buFontTx/>
              <a:buNone/>
            </a:pPr>
            <a:r>
              <a:rPr lang="en-US" sz="1700" dirty="0">
                <a:latin typeface="Consolas" pitchFamily="49" charset="0"/>
                <a:cs typeface="Arial" charset="0"/>
              </a:rPr>
              <a:t>			    } else {</a:t>
            </a:r>
          </a:p>
          <a:p>
            <a:pPr>
              <a:buFontTx/>
              <a:buNone/>
            </a:pPr>
            <a:r>
              <a:rPr lang="en-US" sz="1700" dirty="0">
                <a:latin typeface="Consolas" pitchFamily="49" charset="0"/>
                <a:cs typeface="Arial" charset="0"/>
              </a:rPr>
              <a:t>			        return false;</a:t>
            </a:r>
          </a:p>
          <a:p>
            <a:pPr>
              <a:buFontTx/>
              <a:buNone/>
            </a:pPr>
            <a:r>
              <a:rPr lang="en-US" sz="1700" dirty="0">
                <a:latin typeface="Consolas" pitchFamily="49" charset="0"/>
                <a:cs typeface="Arial" charset="0"/>
              </a:rPr>
              <a:t>			    }</a:t>
            </a:r>
            <a:endParaRPr lang="en-US" sz="1900" dirty="0">
              <a:latin typeface="Consolas" pitchFamily="49" charset="0"/>
              <a:cs typeface="Arial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  <a:cs typeface="Arial" charset="0"/>
              </a:rPr>
              <a:t>Top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If there are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objects in the stack, the last is at index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Times New Roman" pitchFamily="18" charset="0"/>
                <a:cs typeface="Arial" charset="0"/>
              </a:rPr>
              <a:t> – 1</a:t>
            </a:r>
          </a:p>
          <a:p>
            <a:endParaRPr lang="en-US" sz="24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</a:t>
            </a:r>
            <a:r>
              <a:rPr lang="en-US" sz="20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20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20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20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		Type</a:t>
            </a:r>
            <a:r>
              <a:rPr lang="en-US" sz="2000" dirty="0">
                <a:latin typeface="Consolas" pitchFamily="49" charset="0"/>
                <a:cs typeface="Arial" charset="0"/>
              </a:rPr>
              <a:t> Stack&lt;Type&gt;::top() const {</a:t>
            </a:r>
          </a:p>
          <a:p>
            <a:pPr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			    if ( </a:t>
            </a:r>
            <a:r>
              <a:rPr lang="en-US" sz="20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2000" dirty="0">
                <a:latin typeface="Consolas" pitchFamily="49" charset="0"/>
                <a:cs typeface="Arial" charset="0"/>
              </a:rPr>
              <a:t>() ) {</a:t>
            </a:r>
          </a:p>
          <a:p>
            <a:pPr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			        throw underflow();</a:t>
            </a:r>
          </a:p>
          <a:p>
            <a:pPr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			    }</a:t>
            </a:r>
          </a:p>
          <a:p>
            <a:pPr>
              <a:buFontTx/>
              <a:buNone/>
            </a:pPr>
            <a:endParaRPr lang="en-US" sz="20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			    return 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2000" dirty="0">
                <a:latin typeface="Consolas" pitchFamily="49" charset="0"/>
                <a:cs typeface="Arial" charset="0"/>
              </a:rPr>
              <a:t>[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stack_size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- 1</a:t>
            </a:r>
            <a:r>
              <a:rPr lang="en-US" sz="20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			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Removing an object simply involves reducing the size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It is invalid to assign the last entry to “0”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By decreasing the size, the previous top of the stack is now at the location </a:t>
            </a:r>
            <a:r>
              <a:rPr lang="en-US" dirty="0" err="1">
                <a:latin typeface="Consolas" pitchFamily="49" charset="0"/>
                <a:cs typeface="Arial" charset="0"/>
              </a:rPr>
              <a:t>stack_size</a:t>
            </a:r>
            <a:endParaRPr lang="en-US" sz="12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template &lt;</a:t>
            </a:r>
            <a:r>
              <a:rPr lang="en-US" sz="16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6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16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		Type</a:t>
            </a:r>
            <a:r>
              <a:rPr lang="en-US" sz="1600" dirty="0">
                <a:latin typeface="Consolas" pitchFamily="49" charset="0"/>
                <a:cs typeface="Arial" charset="0"/>
              </a:rPr>
              <a:t> Stack&lt;Type&gt;::pop()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if ( </a:t>
            </a:r>
            <a:r>
              <a:rPr lang="en-US" sz="1600" dirty="0">
                <a:solidFill>
                  <a:srgbClr val="663300"/>
                </a:solidFill>
                <a:latin typeface="Consolas" pitchFamily="49" charset="0"/>
                <a:cs typeface="Arial" charset="0"/>
              </a:rPr>
              <a:t>empty</a:t>
            </a:r>
            <a:r>
              <a:rPr lang="en-US" sz="1600" dirty="0">
                <a:latin typeface="Consolas" pitchFamily="49" charset="0"/>
                <a:cs typeface="Arial" charset="0"/>
              </a:rPr>
              <a:t>() 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    throw underflow();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--</a:t>
            </a:r>
            <a:r>
              <a:rPr lang="en-US" sz="1600" dirty="0" err="1">
                <a:latin typeface="Consolas" pitchFamily="49" charset="0"/>
                <a:cs typeface="Arial" charset="0"/>
              </a:rPr>
              <a:t>stack_size</a:t>
            </a:r>
            <a:r>
              <a:rPr 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    return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1600" dirty="0">
                <a:latin typeface="Consolas" pitchFamily="49" charset="0"/>
                <a:cs typeface="Arial" charset="0"/>
              </a:rPr>
              <a:t>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stack_size</a:t>
            </a:r>
            <a:r>
              <a:rPr lang="en-US" sz="16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Push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Pushing an object onto the stack can only be performed if the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array is not full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			</a:t>
            </a:r>
            <a:r>
              <a:rPr lang="en-US" sz="18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sz="1800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			void</a:t>
            </a:r>
            <a:r>
              <a:rPr lang="en-US" sz="1800" dirty="0">
                <a:latin typeface="Consolas" pitchFamily="49" charset="0"/>
                <a:cs typeface="Arial" charset="0"/>
              </a:rPr>
              <a:t> Stack&lt;Type&gt;::push( Type </a:t>
            </a:r>
            <a:r>
              <a:rPr lang="en-US" sz="18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800" dirty="0">
                <a:latin typeface="Consolas" pitchFamily="49" charset="0"/>
                <a:cs typeface="Arial" charset="0"/>
              </a:rPr>
              <a:t> &amp;</a:t>
            </a:r>
            <a:r>
              <a:rPr lang="en-US" sz="1800" dirty="0" err="1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obj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	    if ( </a:t>
            </a:r>
            <a:r>
              <a:rPr lang="en-US" sz="18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stack_size</a:t>
            </a:r>
            <a:r>
              <a:rPr lang="en-US" sz="1800" dirty="0">
                <a:latin typeface="Consolas" pitchFamily="49" charset="0"/>
                <a:cs typeface="Arial" charset="0"/>
              </a:rPr>
              <a:t> == </a:t>
            </a:r>
            <a:r>
              <a:rPr lang="en-US" sz="18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	        throw overflow();  // Best solution?????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	    }</a:t>
            </a:r>
          </a:p>
          <a:p>
            <a:pPr>
              <a:buFontTx/>
              <a:buNone/>
            </a:pPr>
            <a:endParaRPr lang="en-US" sz="18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	    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</a:t>
            </a:r>
            <a:r>
              <a:rPr lang="en-US" sz="1800" dirty="0">
                <a:latin typeface="Consolas" pitchFamily="49" charset="0"/>
                <a:cs typeface="Arial" charset="0"/>
              </a:rPr>
              <a:t>[</a:t>
            </a:r>
            <a:r>
              <a:rPr lang="en-US" sz="18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stack_size</a:t>
            </a:r>
            <a:r>
              <a:rPr lang="en-US" sz="1800" dirty="0">
                <a:latin typeface="Consolas" pitchFamily="49" charset="0"/>
                <a:cs typeface="Arial" charset="0"/>
              </a:rPr>
              <a:t>] = </a:t>
            </a:r>
            <a:r>
              <a:rPr lang="en-US" sz="1800" dirty="0" err="1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obj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	    ++</a:t>
            </a:r>
            <a:r>
              <a:rPr lang="en-US" sz="18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stack_size</a:t>
            </a:r>
            <a:r>
              <a:rPr lang="en-US" sz="18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	}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  <a:cs typeface="Arial" charset="0"/>
              </a:rPr>
              <a:t>Exceptions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The case where the array is full is not an exception defined in the Abstract Stack 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If the array is filled, we have five options: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Increase the size of the array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Throw an exception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Ignore the element being pushed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Replace the current top of the stack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Put the pushing process to “sleep” until something else removes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the top of the stack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Include a member function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bool full() const;</a:t>
            </a:r>
          </a:p>
          <a:p>
            <a:endParaRPr lang="en-US" sz="24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3584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If dynamic memory is available, the best option is to increase the array capacity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If we increase the array capacity, the question is: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How much?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By a constant?		</a:t>
            </a:r>
            <a:r>
              <a:rPr lang="en-US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dirty="0">
                <a:latin typeface="Consolas" pitchFamily="49" charset="0"/>
                <a:cs typeface="Arial" charset="0"/>
              </a:rPr>
              <a:t> += c;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By a multiple?		</a:t>
            </a:r>
            <a:r>
              <a:rPr lang="en-US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dirty="0">
                <a:latin typeface="Consolas" pitchFamily="49" charset="0"/>
                <a:cs typeface="Arial" charset="0"/>
              </a:rPr>
              <a:t> *= c;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6" descr="t1"/>
          <p:cNvPicPr>
            <a:picLocks noChangeAspect="1" noChangeArrowheads="1"/>
          </p:cNvPicPr>
          <p:nvPr/>
        </p:nvPicPr>
        <p:blipFill rotWithShape="1">
          <a:blip r:embed="rId3" cstate="print"/>
          <a:srcRect r="39111" b="37891"/>
          <a:stretch/>
        </p:blipFill>
        <p:spPr bwMode="auto">
          <a:xfrm>
            <a:off x="8710613" y="2433637"/>
            <a:ext cx="2643187" cy="400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36868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First, let us visualize what must occur to allocate new memory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36868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First, this requires a call to </a:t>
            </a:r>
            <a:r>
              <a:rPr lang="en-US" dirty="0">
                <a:latin typeface="Consolas" pitchFamily="49" charset="0"/>
                <a:cs typeface="Arial" charset="0"/>
              </a:rPr>
              <a:t>new Type[</a:t>
            </a:r>
            <a:r>
              <a:rPr lang="en-US" i="1" dirty="0">
                <a:latin typeface="Consolas" pitchFamily="49" charset="0"/>
                <a:cs typeface="Arial" charset="0"/>
              </a:rPr>
              <a:t>N</a:t>
            </a:r>
            <a:r>
              <a:rPr lang="en-US" dirty="0">
                <a:latin typeface="Consolas" pitchFamily="49" charset="0"/>
                <a:cs typeface="Arial" charset="0"/>
              </a:rPr>
              <a:t>]</a:t>
            </a:r>
            <a:r>
              <a:rPr lang="en-US" dirty="0">
                <a:latin typeface="Arial" charset="0"/>
                <a:cs typeface="Arial" charset="0"/>
              </a:rPr>
              <a:t> where </a:t>
            </a:r>
            <a:r>
              <a:rPr lang="en-US" i="1" dirty="0">
                <a:latin typeface="Consolas" pitchFamily="49" charset="0"/>
                <a:cs typeface="Arial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is the new capacity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must have access to this so we must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store the address returned by new in a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local variable, say </a:t>
            </a:r>
            <a:r>
              <a:rPr lang="en-US" dirty="0" err="1">
                <a:latin typeface="Consolas" pitchFamily="49" charset="0"/>
                <a:cs typeface="Arial" charset="0"/>
              </a:rPr>
              <a:t>tmp</a:t>
            </a:r>
            <a:endParaRPr lang="en-US" dirty="0">
              <a:latin typeface="Consolas" pitchFamily="49" charset="0"/>
              <a:cs typeface="Arial" charset="0"/>
            </a:endParaRPr>
          </a:p>
        </p:txBody>
      </p:sp>
      <p:pic>
        <p:nvPicPr>
          <p:cNvPr id="5" name="Picture 7" descr="t2">
            <a:extLst>
              <a:ext uri="{FF2B5EF4-FFF2-40B4-BE49-F238E27FC236}">
                <a16:creationId xmlns:a16="http://schemas.microsoft.com/office/drawing/2014/main" id="{CAC4CA04-4056-7941-B4B1-827BB050D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34400" y="2319337"/>
            <a:ext cx="2819400" cy="4185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47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9" descr="t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39150" y="1800220"/>
            <a:ext cx="2914650" cy="4326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3891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Next, the values must be copied over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3993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memory for the original array must be deallocated</a:t>
            </a:r>
          </a:p>
        </p:txBody>
      </p:sp>
      <p:pic>
        <p:nvPicPr>
          <p:cNvPr id="39940" name="Picture 4" descr="t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15350" y="2224087"/>
            <a:ext cx="2838450" cy="4213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1" name="TextBox 4"/>
          <p:cNvSpPr txBox="1">
            <a:spLocks noChangeArrowheads="1"/>
          </p:cNvSpPr>
          <p:nvPr/>
        </p:nvSpPr>
        <p:spPr bwMode="auto">
          <a:xfrm>
            <a:off x="10634007" y="2992439"/>
            <a:ext cx="36578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100" b="1" dirty="0">
                <a:solidFill>
                  <a:srgbClr val="FF0000"/>
                </a:solidFill>
              </a:rPr>
              <a:t>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An Abstract Stack (Stack ADT) is an abstract data type which emphasizes specific operations: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Uses a explicit linear ordering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Insertions and removals are performed individually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Inserted objects are </a:t>
            </a:r>
            <a:r>
              <a:rPr lang="en-US" i="1" dirty="0">
                <a:latin typeface="Arial" charset="0"/>
                <a:cs typeface="Arial" charset="0"/>
              </a:rPr>
              <a:t>pushed onto</a:t>
            </a:r>
            <a:r>
              <a:rPr lang="en-US" dirty="0">
                <a:latin typeface="Arial" charset="0"/>
                <a:cs typeface="Arial" charset="0"/>
              </a:rPr>
              <a:t> the stack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</a:t>
            </a:r>
            <a:r>
              <a:rPr lang="en-US" i="1" dirty="0">
                <a:latin typeface="Arial" charset="0"/>
                <a:cs typeface="Arial" charset="0"/>
              </a:rPr>
              <a:t>top</a:t>
            </a:r>
            <a:r>
              <a:rPr lang="en-US" dirty="0">
                <a:latin typeface="Arial" charset="0"/>
                <a:cs typeface="Arial" charset="0"/>
              </a:rPr>
              <a:t> of the stack is the most recently object pushed onto the stack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When an object is </a:t>
            </a:r>
            <a:r>
              <a:rPr lang="en-US" i="1" dirty="0">
                <a:latin typeface="Arial" charset="0"/>
                <a:cs typeface="Arial" charset="0"/>
              </a:rPr>
              <a:t>popped</a:t>
            </a:r>
            <a:r>
              <a:rPr lang="en-US" dirty="0">
                <a:latin typeface="Arial" charset="0"/>
                <a:cs typeface="Arial" charset="0"/>
              </a:rPr>
              <a:t> from the stack, the current </a:t>
            </a:r>
            <a:r>
              <a:rPr lang="en-US" i="1" dirty="0">
                <a:latin typeface="Arial" charset="0"/>
                <a:cs typeface="Arial" charset="0"/>
              </a:rPr>
              <a:t>top</a:t>
            </a:r>
            <a:r>
              <a:rPr lang="en-US" dirty="0">
                <a:latin typeface="Arial" charset="0"/>
                <a:cs typeface="Arial" charset="0"/>
              </a:rPr>
              <a:t> is erased</a:t>
            </a:r>
          </a:p>
        </p:txBody>
      </p:sp>
    </p:spTree>
    <p:extLst>
      <p:ext uri="{BB962C8B-B14F-4D97-AF65-F5344CB8AC3E}">
        <p14:creationId xmlns:p14="http://schemas.microsoft.com/office/powerpoint/2010/main" val="2494334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5" descr="t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500" y="2205038"/>
            <a:ext cx="2781300" cy="4128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4096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Finally, the appropriate member variables must be reassigned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t1"/>
          <p:cNvPicPr>
            <a:picLocks noChangeAspect="1" noChangeArrowheads="1"/>
          </p:cNvPicPr>
          <p:nvPr/>
        </p:nvPicPr>
        <p:blipFill rotWithShape="1">
          <a:blip r:embed="rId3" cstate="print"/>
          <a:srcRect r="41044" b="40234"/>
          <a:stretch/>
        </p:blipFill>
        <p:spPr bwMode="auto">
          <a:xfrm>
            <a:off x="8391525" y="1718982"/>
            <a:ext cx="2962275" cy="4457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Rectangle 3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41988" name="Rectangle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implementation: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void </a:t>
            </a:r>
            <a:r>
              <a:rPr lang="en-US" sz="1600" dirty="0" err="1">
                <a:latin typeface="Consolas" pitchFamily="49" charset="0"/>
                <a:cs typeface="Arial" charset="0"/>
              </a:rPr>
              <a:t>double_capacity</a:t>
            </a:r>
            <a:r>
              <a:rPr lang="en-US" sz="1600" dirty="0">
                <a:latin typeface="Consolas" pitchFamily="49" charset="0"/>
                <a:cs typeface="Arial" charset="0"/>
              </a:rPr>
              <a:t>() {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Type *</a:t>
            </a:r>
            <a:r>
              <a:rPr lang="en-US" sz="1600" dirty="0" err="1">
                <a:latin typeface="Consolas" pitchFamily="49" charset="0"/>
                <a:cs typeface="Arial" charset="0"/>
              </a:rPr>
              <a:t>tmp_array</a:t>
            </a:r>
            <a:r>
              <a:rPr lang="en-US" sz="1600" dirty="0">
                <a:latin typeface="Consolas" pitchFamily="49" charset="0"/>
                <a:cs typeface="Arial" charset="0"/>
              </a:rPr>
              <a:t> = new Type[2*</a:t>
            </a:r>
            <a:r>
              <a:rPr lang="en-US" sz="1600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t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8625" y="1533365"/>
            <a:ext cx="3127979" cy="4643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Rectangle 3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44036" name="Rectangle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implementation: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void </a:t>
            </a:r>
            <a:r>
              <a:rPr lang="en-US" sz="1600" dirty="0" err="1">
                <a:latin typeface="Consolas" pitchFamily="49" charset="0"/>
                <a:cs typeface="Arial" charset="0"/>
              </a:rPr>
              <a:t>double_capacity</a:t>
            </a:r>
            <a:r>
              <a:rPr lang="en-US" sz="1600" dirty="0">
                <a:latin typeface="Consolas" pitchFamily="49" charset="0"/>
                <a:cs typeface="Arial" charset="0"/>
              </a:rPr>
              <a:t>() {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Type *</a:t>
            </a:r>
            <a:r>
              <a:rPr lang="en-US" sz="1600" dirty="0" err="1">
                <a:latin typeface="Consolas" pitchFamily="49" charset="0"/>
                <a:cs typeface="Arial" charset="0"/>
              </a:rPr>
              <a:t>tmp_array</a:t>
            </a:r>
            <a:r>
              <a:rPr lang="en-US" sz="1600" dirty="0">
                <a:latin typeface="Consolas" pitchFamily="49" charset="0"/>
                <a:cs typeface="Arial" charset="0"/>
              </a:rPr>
              <a:t> = new Type[2*</a:t>
            </a:r>
            <a:r>
              <a:rPr lang="en-US" sz="1600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for (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= 0;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&lt;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; ++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) {</a:t>
            </a:r>
          </a:p>
          <a:p>
            <a:pPr>
              <a:buFont typeface="Arial" charset="0"/>
              <a:buNone/>
            </a:pP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   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tmp_array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] = array[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];</a:t>
            </a:r>
          </a:p>
          <a:p>
            <a:pPr>
              <a:buFont typeface="Arial" charset="0"/>
              <a:buNone/>
            </a:pP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}</a:t>
            </a:r>
          </a:p>
          <a:p>
            <a:pPr>
              <a:buFont typeface="Arial" charset="0"/>
              <a:buNone/>
            </a:pPr>
            <a:endParaRPr lang="en-US" sz="16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14959" y="1627962"/>
            <a:ext cx="1076992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itchFamily="49" charset="0"/>
              </a:rPr>
              <a:t>tmp_array</a:t>
            </a:r>
            <a:endParaRPr lang="en-CA" sz="10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4505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implementation: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void </a:t>
            </a:r>
            <a:r>
              <a:rPr lang="en-US" sz="1600" dirty="0" err="1">
                <a:latin typeface="Consolas" pitchFamily="49" charset="0"/>
                <a:cs typeface="Arial" charset="0"/>
              </a:rPr>
              <a:t>double_capacity</a:t>
            </a:r>
            <a:r>
              <a:rPr lang="en-US" sz="1600" dirty="0">
                <a:latin typeface="Consolas" pitchFamily="49" charset="0"/>
                <a:cs typeface="Arial" charset="0"/>
              </a:rPr>
              <a:t>() {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Type *</a:t>
            </a:r>
            <a:r>
              <a:rPr lang="en-US" sz="1600" dirty="0" err="1">
                <a:latin typeface="Consolas" pitchFamily="49" charset="0"/>
                <a:cs typeface="Arial" charset="0"/>
              </a:rPr>
              <a:t>tmp_array</a:t>
            </a:r>
            <a:r>
              <a:rPr lang="en-US" sz="1600" dirty="0">
                <a:latin typeface="Consolas" pitchFamily="49" charset="0"/>
                <a:cs typeface="Arial" charset="0"/>
              </a:rPr>
              <a:t> = new Type[2*</a:t>
            </a:r>
            <a:r>
              <a:rPr lang="en-US" sz="1600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for (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 = 0;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 &lt; </a:t>
            </a:r>
            <a:r>
              <a:rPr lang="en-US" sz="1600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latin typeface="Consolas" pitchFamily="49" charset="0"/>
                <a:cs typeface="Arial" charset="0"/>
              </a:rPr>
              <a:t>; ++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    </a:t>
            </a:r>
            <a:r>
              <a:rPr lang="en-US" sz="1600" dirty="0" err="1">
                <a:latin typeface="Consolas" pitchFamily="49" charset="0"/>
                <a:cs typeface="Arial" charset="0"/>
              </a:rPr>
              <a:t>tmp_array</a:t>
            </a:r>
            <a:r>
              <a:rPr lang="en-US" sz="1600" dirty="0">
                <a:latin typeface="Consolas" pitchFamily="49" charset="0"/>
                <a:cs typeface="Arial" charset="0"/>
              </a:rPr>
              <a:t>[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] = array[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}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delete [] array;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  <p:pic>
        <p:nvPicPr>
          <p:cNvPr id="45060" name="Picture 4" descr="t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8575" y="1600200"/>
            <a:ext cx="3163888" cy="469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TextBox 4"/>
          <p:cNvSpPr txBox="1">
            <a:spLocks noChangeArrowheads="1"/>
          </p:cNvSpPr>
          <p:nvPr/>
        </p:nvSpPr>
        <p:spPr bwMode="auto">
          <a:xfrm>
            <a:off x="10016461" y="2463801"/>
            <a:ext cx="40771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100"/>
              <a:t>W</a:t>
            </a:r>
          </a:p>
        </p:txBody>
      </p:sp>
      <p:sp>
        <p:nvSpPr>
          <p:cNvPr id="7" name="Rectangle 6"/>
          <p:cNvSpPr/>
          <p:nvPr/>
        </p:nvSpPr>
        <p:spPr>
          <a:xfrm>
            <a:off x="10386079" y="1655396"/>
            <a:ext cx="1089356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itchFamily="49" charset="0"/>
              </a:rPr>
              <a:t>tmp_array</a:t>
            </a:r>
            <a:endParaRPr lang="en-CA" sz="10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t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81900" y="1704971"/>
            <a:ext cx="3156554" cy="468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3" name="Rectangle 3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46084" name="Rectangle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implementation: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void </a:t>
            </a:r>
            <a:r>
              <a:rPr lang="en-US" sz="1600" dirty="0" err="1">
                <a:latin typeface="Consolas" pitchFamily="49" charset="0"/>
                <a:cs typeface="Arial" charset="0"/>
              </a:rPr>
              <a:t>double_capacity</a:t>
            </a:r>
            <a:r>
              <a:rPr lang="en-US" sz="1600" dirty="0">
                <a:latin typeface="Consolas" pitchFamily="49" charset="0"/>
                <a:cs typeface="Arial" charset="0"/>
              </a:rPr>
              <a:t>() {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Type *</a:t>
            </a:r>
            <a:r>
              <a:rPr lang="en-US" sz="1600" dirty="0" err="1">
                <a:latin typeface="Consolas" pitchFamily="49" charset="0"/>
                <a:cs typeface="Arial" charset="0"/>
              </a:rPr>
              <a:t>tmp_array</a:t>
            </a:r>
            <a:r>
              <a:rPr lang="en-US" sz="1600" dirty="0">
                <a:latin typeface="Consolas" pitchFamily="49" charset="0"/>
                <a:cs typeface="Arial" charset="0"/>
              </a:rPr>
              <a:t> = new Type[2*</a:t>
            </a:r>
            <a:r>
              <a:rPr lang="en-US" sz="1600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for (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 = 0; 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 &lt; </a:t>
            </a:r>
            <a:r>
              <a:rPr lang="en-US" sz="1600" dirty="0" err="1"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latin typeface="Consolas" pitchFamily="49" charset="0"/>
                <a:cs typeface="Arial" charset="0"/>
              </a:rPr>
              <a:t>; ++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    </a:t>
            </a:r>
            <a:r>
              <a:rPr lang="en-US" sz="1600" dirty="0" err="1">
                <a:latin typeface="Consolas" pitchFamily="49" charset="0"/>
                <a:cs typeface="Arial" charset="0"/>
              </a:rPr>
              <a:t>tmp_array</a:t>
            </a:r>
            <a:r>
              <a:rPr lang="en-US" sz="1600" dirty="0">
                <a:latin typeface="Consolas" pitchFamily="49" charset="0"/>
                <a:cs typeface="Arial" charset="0"/>
              </a:rPr>
              <a:t>[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] = array[</a:t>
            </a:r>
            <a:r>
              <a:rPr 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sz="16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}</a:t>
            </a:r>
          </a:p>
          <a:p>
            <a:pPr>
              <a:buFont typeface="Arial" charset="0"/>
              <a:buNone/>
            </a:pPr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delete [] array;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 =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tmp_array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endParaRPr lang="en-US" sz="16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*= 2;</a:t>
            </a:r>
          </a:p>
          <a:p>
            <a:pPr>
              <a:buFont typeface="Arial" charset="0"/>
              <a:buNone/>
            </a:pPr>
            <a:r>
              <a:rPr lang="en-US" sz="1600" dirty="0">
                <a:latin typeface="Consolas" pitchFamily="49" charset="0"/>
                <a:cs typeface="Arial" charset="0"/>
              </a:rPr>
              <a:t>}</a:t>
            </a:r>
          </a:p>
          <a:p>
            <a:endParaRPr lang="en-US" sz="2400" dirty="0">
              <a:latin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352694" y="1780519"/>
            <a:ext cx="1086831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nsolas" pitchFamily="49" charset="0"/>
              </a:rPr>
              <a:t>tmp_array</a:t>
            </a:r>
            <a:endParaRPr lang="en-CA" sz="10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47107" name="Rectangle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Back to the original question: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How much do we change the capacity?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Add a constant?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Multiply by a constant?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First, we recognize that any time that we </a:t>
            </a:r>
            <a:r>
              <a:rPr lang="en-US" dirty="0">
                <a:latin typeface="Consolas" pitchFamily="49" charset="0"/>
                <a:cs typeface="Arial" charset="0"/>
              </a:rPr>
              <a:t>push</a:t>
            </a:r>
            <a:r>
              <a:rPr lang="en-US" dirty="0">
                <a:latin typeface="Arial" charset="0"/>
                <a:cs typeface="Arial" charset="0"/>
              </a:rPr>
              <a:t> onto a full stack, this requires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copies and the run time is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Therefore, </a:t>
            </a:r>
            <a:r>
              <a:rPr lang="en-US" dirty="0">
                <a:latin typeface="Consolas" pitchFamily="49" charset="0"/>
                <a:cs typeface="Arial" charset="0"/>
              </a:rPr>
              <a:t>push</a:t>
            </a:r>
            <a:r>
              <a:rPr lang="en-US" dirty="0">
                <a:latin typeface="Arial" charset="0"/>
                <a:cs typeface="Arial" charset="0"/>
              </a:rPr>
              <a:t> is usually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dirty="0">
                <a:latin typeface="Arial" charset="0"/>
                <a:cs typeface="Arial" charset="0"/>
              </a:rPr>
              <a:t> except when new memory is required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1028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To state the average run time, we will introduce the concept of amortized time: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If 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operations requires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(f(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dirty="0">
                <a:latin typeface="Arial" charset="0"/>
                <a:cs typeface="Arial" charset="0"/>
              </a:rPr>
              <a:t>, we will say that an individual operation has an amortized run time of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(f(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)/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Therefore, if inserting 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objects requires:</a:t>
            </a:r>
          </a:p>
          <a:p>
            <a:pPr lvl="2"/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>
                <a:latin typeface="Arial" charset="0"/>
                <a:cs typeface="Arial" charset="0"/>
              </a:rPr>
              <a:t>copies, the amortized time is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lvl="2"/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>
                <a:latin typeface="Arial" charset="0"/>
                <a:cs typeface="Arial" charset="0"/>
              </a:rPr>
              <a:t>copies, the amortized time is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 </a:t>
            </a: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Arial" charset="0"/>
              <a:buNone/>
            </a:pP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9" descr="dd"/>
          <p:cNvPicPr>
            <a:picLocks noChangeAspect="1" noChangeArrowheads="1"/>
          </p:cNvPicPr>
          <p:nvPr/>
        </p:nvPicPr>
        <p:blipFill rotWithShape="1">
          <a:blip r:embed="rId4" cstate="print"/>
          <a:srcRect t="38231"/>
          <a:stretch/>
        </p:blipFill>
        <p:spPr bwMode="auto">
          <a:xfrm>
            <a:off x="4365625" y="2990850"/>
            <a:ext cx="5907088" cy="343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205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Let us consider the case of increasing the capacity by 1 each time the array is full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With each insertion when the array is full, this requires all entries to be copied</a:t>
            </a:r>
          </a:p>
          <a:p>
            <a:endParaRPr 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7896225" y="4103688"/>
          <a:ext cx="147638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6225" y="4103688"/>
                        <a:ext cx="147638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8" descr="d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5625" y="863600"/>
            <a:ext cx="5907088" cy="556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307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we double the number of entries each time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the array is full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Now the number of copies appears to be significantly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fewer</a:t>
            </a: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d"/>
          <p:cNvPicPr>
            <a:picLocks noChangeAspect="1" noChangeArrowheads="1"/>
          </p:cNvPicPr>
          <p:nvPr/>
        </p:nvPicPr>
        <p:blipFill rotWithShape="1">
          <a:blip r:embed="rId4" cstate="print"/>
          <a:srcRect t="43458"/>
          <a:stretch/>
        </p:blipFill>
        <p:spPr bwMode="auto">
          <a:xfrm>
            <a:off x="4367213" y="3238500"/>
            <a:ext cx="5905500" cy="3286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4103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Suppose we insert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objects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pushing of the </a:t>
            </a:r>
            <a:r>
              <a:rPr 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baseline="30000" dirty="0">
                <a:latin typeface="Arial" charset="0"/>
                <a:cs typeface="Arial" charset="0"/>
              </a:rPr>
              <a:t>th</a:t>
            </a:r>
            <a:r>
              <a:rPr lang="en-US" dirty="0">
                <a:latin typeface="Arial" charset="0"/>
                <a:cs typeface="Arial" charset="0"/>
              </a:rPr>
              <a:t> object on the stack requires </a:t>
            </a:r>
            <a:r>
              <a:rPr lang="en-US" i="1" dirty="0">
                <a:latin typeface="Times New Roman" pitchFamily="18" charset="0"/>
                <a:cs typeface="Arial" charset="0"/>
              </a:rPr>
              <a:t>k </a:t>
            </a:r>
            <a:r>
              <a:rPr lang="en-US" dirty="0">
                <a:latin typeface="Times New Roman" pitchFamily="18" charset="0"/>
                <a:cs typeface="Arial" charset="0"/>
              </a:rPr>
              <a:t>– 1 </a:t>
            </a:r>
            <a:r>
              <a:rPr lang="en-US" dirty="0">
                <a:latin typeface="Arial" charset="0"/>
                <a:cs typeface="Arial" charset="0"/>
              </a:rPr>
              <a:t>copies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total number of copies is now given by: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Therefore, the amortized number of copies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is given by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Therefore each push must run in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b="1" dirty="0">
                <a:latin typeface="Symbol" pitchFamily="18" charset="2"/>
                <a:cs typeface="Arial" charset="0"/>
              </a:rPr>
              <a:t>Q</a:t>
            </a:r>
            <a:r>
              <a:rPr 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dirty="0"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wasted space, however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is </a:t>
            </a:r>
            <a:r>
              <a:rPr lang="en-US" b="1" dirty="0">
                <a:latin typeface="Symbol" pitchFamily="18" charset="2"/>
                <a:cs typeface="Arial" charset="0"/>
              </a:rPr>
              <a:t>Q</a:t>
            </a:r>
            <a:r>
              <a:rPr lang="en-US" dirty="0">
                <a:latin typeface="Times New Roman" pitchFamily="18" charset="0"/>
                <a:cs typeface="Arial" charset="0"/>
              </a:rPr>
              <a:t>(1)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40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898920"/>
              </p:ext>
            </p:extLst>
          </p:nvPr>
        </p:nvGraphicFramePr>
        <p:xfrm>
          <a:off x="3575050" y="2614613"/>
          <a:ext cx="4679950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" name="Equation" r:id="rId7" imgW="3365280" imgH="507960" progId="Equation.3">
                  <p:embed/>
                </p:oleObj>
              </mc:Choice>
              <mc:Fallback>
                <p:oleObj name="Equation" r:id="rId7" imgW="3365280" imgH="507960" progId="Equation.3">
                  <p:embed/>
                  <p:pic>
                    <p:nvPicPr>
                      <p:cNvPr id="409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2614613"/>
                        <a:ext cx="4679950" cy="706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585228"/>
              </p:ext>
            </p:extLst>
          </p:nvPr>
        </p:nvGraphicFramePr>
        <p:xfrm>
          <a:off x="4079875" y="3788571"/>
          <a:ext cx="151130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" name="Equation" r:id="rId9" imgW="914400" imgH="507960" progId="Equation.3">
                  <p:embed/>
                </p:oleObj>
              </mc:Choice>
              <mc:Fallback>
                <p:oleObj name="Equation" r:id="rId9" imgW="914400" imgH="507960" progId="Equation.3">
                  <p:embed/>
                  <p:pic>
                    <p:nvPicPr>
                      <p:cNvPr id="410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3788571"/>
                        <a:ext cx="1511300" cy="839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Also called a </a:t>
            </a:r>
            <a:r>
              <a:rPr lang="en-US" i="1" dirty="0">
                <a:latin typeface="Arial" charset="0"/>
                <a:cs typeface="Arial" charset="0"/>
              </a:rPr>
              <a:t>last-in–first-out </a:t>
            </a:r>
            <a:r>
              <a:rPr lang="en-US" dirty="0">
                <a:latin typeface="Arial" charset="0"/>
                <a:cs typeface="Arial" charset="0"/>
              </a:rPr>
              <a:t>(LIFO) </a:t>
            </a:r>
            <a:r>
              <a:rPr lang="en-US" dirty="0" err="1">
                <a:latin typeface="Arial" charset="0"/>
                <a:cs typeface="Arial" charset="0"/>
              </a:rPr>
              <a:t>behaviour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Graphically, we may view these operations as follows: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There are two exceptions associated with abstract stacks: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It is an undefined operation to call either pop or top on an empty stack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  <p:pic>
        <p:nvPicPr>
          <p:cNvPr id="8" name="Picture 4" descr="C:\Users\dwharder\Desktop\s3.png">
            <a:extLst>
              <a:ext uri="{FF2B5EF4-FFF2-40B4-BE49-F238E27FC236}">
                <a16:creationId xmlns:a16="http://schemas.microsoft.com/office/drawing/2014/main" id="{BFB5F5D9-842C-6D45-B86F-6792F600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3587" y="2423642"/>
            <a:ext cx="3353727" cy="261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 descr="C:\Users\dwharder\Desktop\s1.png">
            <a:extLst>
              <a:ext uri="{FF2B5EF4-FFF2-40B4-BE49-F238E27FC236}">
                <a16:creationId xmlns:a16="http://schemas.microsoft.com/office/drawing/2014/main" id="{8665D531-1200-E842-803C-0F83D5119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1574" y="2541117"/>
            <a:ext cx="2211895" cy="240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 descr="C:\Users\dwharder\Desktop\s2.png">
            <a:extLst>
              <a:ext uri="{FF2B5EF4-FFF2-40B4-BE49-F238E27FC236}">
                <a16:creationId xmlns:a16="http://schemas.microsoft.com/office/drawing/2014/main" id="{0BFC181B-7F2B-FC4B-A2C6-F15F0CCD6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46164" y="2426817"/>
            <a:ext cx="2407636" cy="261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1199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7" descr="d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213" y="712789"/>
            <a:ext cx="5905500" cy="581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5127" name="Rectangle 3"/>
          <p:cNvSpPr>
            <a:spLocks noGrp="1"/>
          </p:cNvSpPr>
          <p:nvPr>
            <p:ph type="body" idx="4294967295"/>
          </p:nvPr>
        </p:nvSpPr>
        <p:spPr>
          <a:xfrm>
            <a:off x="838200" y="1400179"/>
            <a:ext cx="9353550" cy="4776784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we double the array size each time it is full: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is difficult to solve for an arbitrary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so instead, we will restrict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the number of objects we are inserting to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Times New Roman" pitchFamily="18" charset="0"/>
                <a:cs typeface="Arial" charset="0"/>
              </a:rPr>
              <a:t> = 2</a:t>
            </a:r>
            <a:r>
              <a:rPr lang="en-US" i="1" baseline="30000" dirty="0">
                <a:latin typeface="Times New Roman" pitchFamily="18" charset="0"/>
                <a:cs typeface="Arial" charset="0"/>
              </a:rPr>
              <a:t>h</a:t>
            </a:r>
            <a:r>
              <a:rPr 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objects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We will then assume that the behavior for intermediate values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will be similar </a:t>
            </a:r>
            <a:endParaRPr lang="en-US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088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7" descr="d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7213" y="712789"/>
            <a:ext cx="5905500" cy="581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512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Suppose we double the array size each time it is full: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Inserting 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Times New Roman" pitchFamily="18" charset="0"/>
                <a:cs typeface="Arial" charset="0"/>
              </a:rPr>
              <a:t> = 2</a:t>
            </a:r>
            <a:r>
              <a:rPr lang="en-US" i="1" baseline="30000" dirty="0">
                <a:latin typeface="Times New Roman" pitchFamily="18" charset="0"/>
                <a:cs typeface="Arial" charset="0"/>
              </a:rPr>
              <a:t>h</a:t>
            </a:r>
            <a:r>
              <a:rPr 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objects would therefore require</a:t>
            </a:r>
          </a:p>
          <a:p>
            <a:pPr marL="457200" lvl="1" indent="0" algn="ctr">
              <a:buNone/>
            </a:pP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US" dirty="0">
                <a:latin typeface="Times New Roman" pitchFamily="18" charset="0"/>
                <a:cs typeface="Arial" charset="0"/>
              </a:rPr>
              <a:t>1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dirty="0">
                <a:latin typeface="Times New Roman" pitchFamily="18" charset="0"/>
                <a:cs typeface="Arial" charset="0"/>
              </a:rPr>
              <a:t>4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dirty="0">
                <a:latin typeface="Times New Roman" pitchFamily="18" charset="0"/>
                <a:cs typeface="Arial" charset="0"/>
              </a:rPr>
              <a:t>8, …, 2</a:t>
            </a:r>
            <a:r>
              <a:rPr lang="en-US" i="1" baseline="30000" dirty="0">
                <a:latin typeface="Times New Roman" pitchFamily="18" charset="0"/>
                <a:cs typeface="Arial" charset="0"/>
              </a:rPr>
              <a:t>h</a:t>
            </a:r>
            <a:r>
              <a:rPr lang="en-US" baseline="30000" dirty="0">
                <a:latin typeface="Times New Roman" pitchFamily="18" charset="0"/>
                <a:cs typeface="Arial" charset="0"/>
              </a:rPr>
              <a:t>–1 </a:t>
            </a:r>
            <a:endParaRPr lang="en-US" i="1" baseline="30000" dirty="0">
              <a:latin typeface="Times New Roman" pitchFamily="18" charset="0"/>
              <a:cs typeface="Arial" charset="0"/>
            </a:endParaRPr>
          </a:p>
          <a:p>
            <a:pPr marL="457200" lvl="1" indent="0">
              <a:buNone/>
            </a:pPr>
            <a:r>
              <a:rPr lang="en-US" dirty="0">
                <a:latin typeface="Arial" charset="0"/>
                <a:cs typeface="Arial" charset="0"/>
              </a:rPr>
              <a:t>     copies, for once we add the last object, the array will be full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total number of copies is therefore: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Therefore the amortized number of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copies per insertion is </a:t>
            </a:r>
            <a:r>
              <a:rPr lang="en-US" b="1" dirty="0">
                <a:latin typeface="Symbol" pitchFamily="18" charset="2"/>
                <a:cs typeface="Arial" charset="0"/>
              </a:rPr>
              <a:t>Q</a:t>
            </a:r>
            <a:r>
              <a:rPr lang="en-US" dirty="0">
                <a:latin typeface="Times New Roman" pitchFamily="18" charset="0"/>
                <a:cs typeface="Arial" charset="0"/>
              </a:rPr>
              <a:t>(1)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wasted space,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however is </a:t>
            </a:r>
            <a:r>
              <a:rPr 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dirty="0">
                <a:latin typeface="Times New Roman" pitchFamily="18" charset="0"/>
                <a:cs typeface="Arial" charset="0"/>
              </a:rPr>
              <a:t>)</a:t>
            </a:r>
          </a:p>
          <a:p>
            <a:pPr lvl="1"/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51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8"/>
          <p:cNvGraphicFramePr>
            <a:graphicFrameLocks noChangeAspect="1"/>
          </p:cNvGraphicFramePr>
          <p:nvPr/>
        </p:nvGraphicFramePr>
        <p:xfrm>
          <a:off x="3215680" y="3429000"/>
          <a:ext cx="37846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" name="Equation" r:id="rId7" imgW="2450880" imgH="431640" progId="Equation.DSMT4">
                  <p:embed/>
                </p:oleObj>
              </mc:Choice>
              <mc:Fallback>
                <p:oleObj name="Equation" r:id="rId7" imgW="2450880" imgH="431640" progId="Equation.DSMT4">
                  <p:embed/>
                  <p:pic>
                    <p:nvPicPr>
                      <p:cNvPr id="512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5680" y="3429000"/>
                        <a:ext cx="3784600" cy="66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5" descr="dd"/>
          <p:cNvPicPr>
            <a:picLocks noChangeAspect="1" noChangeArrowheads="1"/>
          </p:cNvPicPr>
          <p:nvPr/>
        </p:nvPicPr>
        <p:blipFill rotWithShape="1">
          <a:blip r:embed="rId4" cstate="print"/>
          <a:srcRect t="23509"/>
          <a:stretch/>
        </p:blipFill>
        <p:spPr bwMode="auto">
          <a:xfrm>
            <a:off x="4365625" y="2171700"/>
            <a:ext cx="5907088" cy="425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614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What if we increase the array size by a larger constant?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For example, increase the array size by 4, 8, 100?</a:t>
            </a: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61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7" descr="dd"/>
          <p:cNvPicPr>
            <a:picLocks noChangeAspect="1" noChangeArrowheads="1"/>
          </p:cNvPicPr>
          <p:nvPr/>
        </p:nvPicPr>
        <p:blipFill rotWithShape="1">
          <a:blip r:embed="rId4" cstate="print"/>
          <a:srcRect t="41328"/>
          <a:stretch/>
        </p:blipFill>
        <p:spPr bwMode="auto">
          <a:xfrm>
            <a:off x="4367213" y="3114675"/>
            <a:ext cx="5905500" cy="3409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7174" name="Rectangle 3"/>
          <p:cNvSpPr>
            <a:spLocks noGrp="1"/>
          </p:cNvSpPr>
          <p:nvPr>
            <p:ph type="body" idx="4294967295"/>
          </p:nvPr>
        </p:nvSpPr>
        <p:spPr>
          <a:xfrm>
            <a:off x="838199" y="1600201"/>
            <a:ext cx="10515599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Suppose we increase it by a constant </a:t>
            </a:r>
            <a:r>
              <a:rPr lang="en-US" i="1" dirty="0">
                <a:latin typeface="Times New Roman" pitchFamily="18" charset="0"/>
                <a:cs typeface="Arial" charset="0"/>
              </a:rPr>
              <a:t>m</a:t>
            </a:r>
            <a:r>
              <a:rPr lang="en-US" dirty="0">
                <a:latin typeface="Arial" charset="0"/>
                <a:cs typeface="Arial" charset="0"/>
              </a:rPr>
              <a:t> and we add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ℓm</a:t>
            </a:r>
            <a:r>
              <a:rPr lang="en-US" dirty="0">
                <a:latin typeface="Arial" charset="0"/>
                <a:cs typeface="Arial" charset="0"/>
              </a:rPr>
              <a:t> objects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To add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Arial" charset="0"/>
                <a:cs typeface="Arial" charset="0"/>
              </a:rPr>
              <a:t> items, we will have to make</a:t>
            </a:r>
          </a:p>
          <a:p>
            <a:pPr marL="457200" lvl="1" indent="0" algn="ctr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marL="457200" lvl="1" indent="0">
              <a:buNone/>
            </a:pPr>
            <a:r>
              <a:rPr lang="en-US" dirty="0">
                <a:latin typeface="Arial" charset="0"/>
                <a:cs typeface="Arial" charset="0"/>
              </a:rPr>
              <a:t>     copies in total, 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Arial" charset="0"/>
              <a:cs typeface="Arial" charset="0"/>
            </a:endParaRPr>
          </a:p>
          <a:p>
            <a:endParaRPr lang="en-US" b="1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</a:t>
            </a:r>
            <a:r>
              <a:rPr lang="en-US" dirty="0" err="1">
                <a:latin typeface="Arial" charset="0"/>
                <a:cs typeface="Arial" charset="0"/>
              </a:rPr>
              <a:t>amoritized</a:t>
            </a:r>
            <a:r>
              <a:rPr lang="en-US" dirty="0">
                <a:latin typeface="Arial" charset="0"/>
                <a:cs typeface="Arial" charset="0"/>
              </a:rPr>
              <a:t> number of copies is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Arial" charset="0"/>
                <a:cs typeface="Arial" charset="0"/>
              </a:rPr>
              <a:t> is fixed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71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95124"/>
              </p:ext>
            </p:extLst>
          </p:nvPr>
        </p:nvGraphicFramePr>
        <p:xfrm>
          <a:off x="1919287" y="3286125"/>
          <a:ext cx="58435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" name="Equation" r:id="rId7" imgW="3784320" imgH="444240" progId="Equation.DSMT4">
                  <p:embed/>
                </p:oleObj>
              </mc:Choice>
              <mc:Fallback>
                <p:oleObj name="Equation" r:id="rId7" imgW="3784320" imgH="444240" progId="Equation.DSMT4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7" y="3286125"/>
                        <a:ext cx="584358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902454"/>
              </p:ext>
            </p:extLst>
          </p:nvPr>
        </p:nvGraphicFramePr>
        <p:xfrm>
          <a:off x="3286128" y="4925217"/>
          <a:ext cx="1450975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" name="Equation" r:id="rId9" imgW="939600" imgH="431640" progId="Equation.DSMT4">
                  <p:embed/>
                </p:oleObj>
              </mc:Choice>
              <mc:Fallback>
                <p:oleObj name="Equation" r:id="rId9" imgW="939600" imgH="43164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28" y="4925217"/>
                        <a:ext cx="1450975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cs typeface="Arial" charset="0"/>
              </a:rPr>
              <a:t>Array Capacity</a:t>
            </a:r>
          </a:p>
        </p:txBody>
      </p:sp>
      <p:sp>
        <p:nvSpPr>
          <p:cNvPr id="48131" name="Rectangle 4"/>
          <p:cNvSpPr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Note the difference in worst-case amortized scenarios:</a:t>
            </a:r>
            <a:endParaRPr lang="en-US" i="1" dirty="0">
              <a:latin typeface="Times New Roman" pitchFamily="18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248885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39177"/>
              </p:ext>
            </p:extLst>
          </p:nvPr>
        </p:nvGraphicFramePr>
        <p:xfrm>
          <a:off x="1300738" y="2381911"/>
          <a:ext cx="9367263" cy="3075910"/>
        </p:xfrm>
        <a:graphic>
          <a:graphicData uri="http://schemas.openxmlformats.org/drawingml/2006/table">
            <a:tbl>
              <a:tblPr/>
              <a:tblGrid>
                <a:gridCol w="514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4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18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Copies per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Insertion</a:t>
                      </a: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Unused Memory</a:t>
                      </a: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Increase by </a:t>
                      </a:r>
                      <a:r>
                        <a:rPr kumimoji="0" lang="en-CA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1</a:t>
                      </a: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0</a:t>
                      </a:r>
                      <a:endParaRPr kumimoji="0" lang="en-CA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9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Increase by </a:t>
                      </a:r>
                      <a:r>
                        <a:rPr kumimoji="0" lang="en-CA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n/m</a:t>
                      </a:r>
                      <a:endParaRPr kumimoji="0" lang="en-CA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1</a:t>
                      </a: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9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Increase by a factor of </a:t>
                      </a: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1</a:t>
                      </a:r>
                      <a:endParaRPr kumimoji="0" lang="en-CA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kumimoji="0" lang="en-CA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9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Increase by a factor of </a:t>
                      </a:r>
                      <a:r>
                        <a:rPr kumimoji="0" lang="en-CA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</a:t>
                      </a: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&gt; 1</a:t>
                      </a:r>
                      <a:endParaRPr kumimoji="0" lang="en-CA" sz="2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1/(</a:t>
                      </a:r>
                      <a:r>
                        <a:rPr kumimoji="0" lang="en-CA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1) </a:t>
                      </a: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CA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r>
                        <a:rPr kumimoji="0" lang="en-CA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1)</a:t>
                      </a:r>
                      <a:r>
                        <a:rPr kumimoji="0" lang="en-CA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kumimoji="0" lang="en-CA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3118" marR="103118" marT="51559" marB="51559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10515600" cy="5130801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Normally, mathematics is written using what we call </a:t>
            </a:r>
            <a:r>
              <a:rPr lang="en-US" i="1" dirty="0">
                <a:latin typeface="Arial" charset="0"/>
                <a:cs typeface="Arial" charset="0"/>
              </a:rPr>
              <a:t>in-fix</a:t>
            </a:r>
            <a:r>
              <a:rPr lang="en-US" dirty="0">
                <a:latin typeface="Arial" charset="0"/>
                <a:cs typeface="Arial" charset="0"/>
              </a:rPr>
              <a:t> notation: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	</a:t>
            </a:r>
            <a:r>
              <a:rPr lang="en-US" dirty="0">
                <a:latin typeface="Times New Roman" pitchFamily="18" charset="0"/>
                <a:cs typeface="Arial" charset="0"/>
              </a:rPr>
              <a:t>(3 + 4) × 5 – 6</a:t>
            </a:r>
          </a:p>
          <a:p>
            <a:r>
              <a:rPr lang="en-US" dirty="0">
                <a:latin typeface="Arial" charset="0"/>
                <a:cs typeface="Arial" charset="0"/>
              </a:rPr>
              <a:t>The operator is placed between to operands</a:t>
            </a:r>
          </a:p>
          <a:p>
            <a:pPr>
              <a:buFont typeface="Arial" charset="0"/>
              <a:buNone/>
            </a:pP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One weakness:  parentheses are required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        </a:t>
            </a:r>
            <a:r>
              <a:rPr lang="en-US" dirty="0">
                <a:latin typeface="Times New Roman" pitchFamily="18" charset="0"/>
                <a:cs typeface="Arial" charset="0"/>
              </a:rPr>
              <a:t>(3 + 4) ×  5 – 6	=  29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</a:t>
            </a:r>
            <a:r>
              <a:rPr lang="en-US" dirty="0">
                <a:latin typeface="Times New Roman" pitchFamily="18" charset="0"/>
                <a:cs typeface="Arial" charset="0"/>
              </a:rPr>
              <a:t>         3 + 4   ×  5 – 6	=  17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</a:t>
            </a:r>
            <a:r>
              <a:rPr lang="en-US" dirty="0">
                <a:latin typeface="Times New Roman" pitchFamily="18" charset="0"/>
                <a:cs typeface="Arial" charset="0"/>
              </a:rPr>
              <a:t>         3 + 4   × (5 – 6)	=  –1</a:t>
            </a:r>
          </a:p>
          <a:p>
            <a:pPr lvl="1"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(3 + 4) × (5 – 6)	=  –7</a:t>
            </a:r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Alternatively, we can place the operands first, followed by the operator: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	        </a:t>
            </a:r>
            <a:r>
              <a:rPr lang="en-US" dirty="0">
                <a:latin typeface="Times New Roman" pitchFamily="18" charset="0"/>
                <a:cs typeface="Arial" charset="0"/>
              </a:rPr>
              <a:t>(3 + 4) ×  5 – 6</a:t>
            </a:r>
          </a:p>
          <a:p>
            <a:pPr lvl="1"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3  4  +  5  ×  6  –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Parsing reads left-to-right and performs any operation on the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last two operands: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3  4  +</a:t>
            </a:r>
            <a:r>
              <a:rPr lang="en-US" dirty="0">
                <a:latin typeface="Times New Roman" pitchFamily="18" charset="0"/>
                <a:cs typeface="Arial" charset="0"/>
              </a:rPr>
              <a:t>  5  ×  6  –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  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7      5  ×</a:t>
            </a:r>
            <a:r>
              <a:rPr lang="en-US" dirty="0">
                <a:latin typeface="Times New Roman" pitchFamily="18" charset="0"/>
                <a:cs typeface="Arial" charset="0"/>
              </a:rPr>
              <a:t>  6  –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        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35      6  –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                  29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7810500" cy="4710113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This is called </a:t>
            </a:r>
            <a:r>
              <a:rPr lang="en-US" i="1" dirty="0">
                <a:latin typeface="Arial" charset="0"/>
                <a:cs typeface="Arial" charset="0"/>
              </a:rPr>
              <a:t>reverse-Polish</a:t>
            </a:r>
            <a:r>
              <a:rPr lang="en-US" dirty="0">
                <a:latin typeface="Arial" charset="0"/>
                <a:cs typeface="Arial" charset="0"/>
              </a:rPr>
              <a:t> notation after the mathematician Jan </a:t>
            </a:r>
            <a:r>
              <a:rPr lang="en-US" dirty="0" err="1">
                <a:latin typeface="Arial" charset="0"/>
                <a:cs typeface="Arial" charset="0"/>
              </a:rPr>
              <a:t>Łukasiewicz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forms the basis of the recursive stack used on all processors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He also made significant contributions to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logic and other fields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Electrical engineering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Computer-aided design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VLSI</a:t>
            </a:r>
          </a:p>
        </p:txBody>
      </p:sp>
      <p:pic>
        <p:nvPicPr>
          <p:cNvPr id="7782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23325" y="2276475"/>
            <a:ext cx="2530475" cy="363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778874" y="5910263"/>
            <a:ext cx="2619375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http://www.audiovis.nac.gov.pl/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Other examples: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3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  4  5  ×</a:t>
            </a:r>
            <a:r>
              <a:rPr lang="en-US" dirty="0">
                <a:latin typeface="Times New Roman" pitchFamily="18" charset="0"/>
                <a:cs typeface="Arial" charset="0"/>
              </a:rPr>
              <a:t>  +  6  –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3    20      +</a:t>
            </a:r>
            <a:r>
              <a:rPr lang="en-US" dirty="0">
                <a:latin typeface="Times New Roman" pitchFamily="18" charset="0"/>
                <a:cs typeface="Arial" charset="0"/>
              </a:rPr>
              <a:t>  6  –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    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23          6  –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                  17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3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  </a:t>
            </a:r>
            <a:r>
              <a:rPr lang="en-US" dirty="0">
                <a:latin typeface="Times New Roman" pitchFamily="18" charset="0"/>
                <a:cs typeface="Arial" charset="0"/>
              </a:rPr>
              <a:t>4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5  6  –  </a:t>
            </a:r>
            <a:r>
              <a:rPr lang="en-US" dirty="0">
                <a:latin typeface="Times New Roman" pitchFamily="18" charset="0"/>
                <a:cs typeface="Arial" charset="0"/>
              </a:rPr>
              <a:t>×  +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3  4  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–1</a:t>
            </a:r>
            <a:r>
              <a:rPr 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     </a:t>
            </a:r>
            <a:r>
              <a:rPr lang="en-US" dirty="0">
                <a:latin typeface="Times New Roman" pitchFamily="18" charset="0"/>
                <a:cs typeface="Arial" charset="0"/>
              </a:rPr>
              <a:t>×  +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dirty="0">
                <a:latin typeface="Times New Roman" pitchFamily="18" charset="0"/>
                <a:cs typeface="Arial" charset="0"/>
              </a:rPr>
              <a:t>  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    –4          + 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			                  –1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Benefits: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No ambiguity and no brackets are required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It is the same process used by a computer to perform computations: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operands must be loaded into registers before operations can be performed on them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Reverse-Polish can be processed using stacks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Numerous applications: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Parsing code: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Matching parenthesis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XML (e.g., XHTML)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Tracking function calls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Dealing with undo/redo operations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Reverse-Polish calculators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Assembly language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stack is a very simple data structure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Given any problem, if it is possible to use a stack, this significantly simplifies the solution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64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Reverse-Polish notation is used with some programming languages</a:t>
            </a:r>
          </a:p>
          <a:p>
            <a:pPr lvl="1"/>
            <a:r>
              <a:rPr lang="en-US" i="1" dirty="0">
                <a:latin typeface="Arial" charset="0"/>
                <a:cs typeface="Arial" charset="0"/>
              </a:rPr>
              <a:t>e</a:t>
            </a:r>
            <a:r>
              <a:rPr lang="en-US" dirty="0">
                <a:latin typeface="Arial" charset="0"/>
                <a:cs typeface="Arial" charset="0"/>
              </a:rPr>
              <a:t>.</a:t>
            </a:r>
            <a:r>
              <a:rPr lang="en-US" i="1" dirty="0">
                <a:latin typeface="Arial" charset="0"/>
                <a:cs typeface="Arial" charset="0"/>
              </a:rPr>
              <a:t>g</a:t>
            </a:r>
            <a:r>
              <a:rPr lang="en-US" dirty="0">
                <a:latin typeface="Arial" charset="0"/>
                <a:cs typeface="Arial" charset="0"/>
              </a:rPr>
              <a:t>., postscript, pdf, and HP calculators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Similar to the thought process required for writing assembly language code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you cannot perform an operation until you have all of the operands loaded into registers</a:t>
            </a:r>
          </a:p>
          <a:p>
            <a:pPr lvl="1">
              <a:buFontTx/>
              <a:buNone/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	 	</a:t>
            </a:r>
            <a:r>
              <a:rPr lang="en-US" sz="1600" b="1" dirty="0">
                <a:latin typeface="Courier New" pitchFamily="49" charset="0"/>
                <a:cs typeface="Arial" charset="0"/>
              </a:rPr>
              <a:t>MOVE.L #$2A, D1      ; Load  42 into Register D1</a:t>
            </a:r>
          </a:p>
          <a:p>
            <a:pPr lvl="2">
              <a:buFontTx/>
              <a:buNone/>
            </a:pPr>
            <a:r>
              <a:rPr lang="en-US" b="1" dirty="0">
                <a:latin typeface="Courier New" pitchFamily="49" charset="0"/>
                <a:cs typeface="Arial" charset="0"/>
              </a:rPr>
              <a:t>MOVE.L #$100, D2     ; Load 256 into Register D2</a:t>
            </a:r>
          </a:p>
          <a:p>
            <a:pPr lvl="2">
              <a:buFontTx/>
              <a:buNone/>
            </a:pPr>
            <a:r>
              <a:rPr lang="en-US" b="1" dirty="0">
                <a:latin typeface="Courier New" pitchFamily="49" charset="0"/>
                <a:cs typeface="Arial" charset="0"/>
              </a:rPr>
              <a:t>ADD D2, D1           ; Add D2 into D1</a:t>
            </a:r>
          </a:p>
          <a:p>
            <a:pPr lvl="2">
              <a:buFontTx/>
              <a:buNone/>
            </a:pPr>
            <a:endParaRPr lang="en-US" b="1" dirty="0">
              <a:latin typeface="Arial" charset="0"/>
              <a:cs typeface="Arial" charset="0"/>
            </a:endParaRPr>
          </a:p>
        </p:txBody>
      </p:sp>
      <p:pic>
        <p:nvPicPr>
          <p:cNvPr id="5" name="Picture 10" descr="noex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914" y="5949951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5" descr="C:\Users\dwharder\Desktop\sta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05800" y="3644900"/>
            <a:ext cx="23622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  <a:endParaRPr lang="en-CA">
              <a:latin typeface="Arial" charset="0"/>
              <a:cs typeface="Arial" charset="0"/>
            </a:endParaRPr>
          </a:p>
        </p:txBody>
      </p:sp>
      <p:sp>
        <p:nvSpPr>
          <p:cNvPr id="819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rial" charset="0"/>
                <a:cs typeface="Arial" charset="0"/>
              </a:rPr>
              <a:t>A quick example of postscript:</a:t>
            </a:r>
          </a:p>
          <a:p>
            <a:pPr>
              <a:buFont typeface="Arial" charset="0"/>
              <a:buNone/>
            </a:pPr>
            <a:endParaRPr lang="en-CA" sz="18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0 10 360 {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                 % Go from 0 to 360 degrees in 10-degree steps</a:t>
            </a:r>
          </a:p>
          <a:p>
            <a:pPr>
              <a:buFont typeface="Arial" charset="0"/>
              <a:buNone/>
            </a:pPr>
            <a:r>
              <a:rPr lang="en-CA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600" dirty="0" err="1">
                <a:latin typeface="Consolas" pitchFamily="49" charset="0"/>
                <a:cs typeface="Consolas" pitchFamily="49" charset="0"/>
              </a:rPr>
              <a:t>newpath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                % Start a new path</a:t>
            </a:r>
          </a:p>
          <a:p>
            <a:pPr>
              <a:buFont typeface="Arial" charset="0"/>
              <a:buNone/>
            </a:pPr>
            <a:r>
              <a:rPr lang="en-CA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600" dirty="0" err="1">
                <a:latin typeface="Consolas" pitchFamily="49" charset="0"/>
                <a:cs typeface="Consolas" pitchFamily="49" charset="0"/>
              </a:rPr>
              <a:t>gsave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                  % Keep rotations temporary</a:t>
            </a:r>
          </a:p>
          <a:p>
            <a:pPr>
              <a:buFont typeface="Arial" charset="0"/>
              <a:buNone/>
            </a:pPr>
            <a:r>
              <a:rPr lang="en-CA" sz="1600" dirty="0">
                <a:latin typeface="Consolas" pitchFamily="49" charset="0"/>
                <a:cs typeface="Consolas" pitchFamily="49" charset="0"/>
              </a:rPr>
              <a:t>        144 144 </a:t>
            </a:r>
            <a:r>
              <a:rPr lang="en-CA" sz="1600" dirty="0" err="1">
                <a:latin typeface="Consolas" pitchFamily="49" charset="0"/>
                <a:cs typeface="Consolas" pitchFamily="49" charset="0"/>
              </a:rPr>
              <a:t>moveto</a:t>
            </a:r>
            <a:endParaRPr lang="en-CA" sz="1600" dirty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sz="1600" dirty="0">
                <a:latin typeface="Consolas" pitchFamily="49" charset="0"/>
                <a:cs typeface="Consolas" pitchFamily="49" charset="0"/>
              </a:rPr>
              <a:t>        rotate             % Rotate by degrees on </a:t>
            </a:r>
            <a:r>
              <a:rPr lang="en-CA" sz="1600" b="1" i="1" dirty="0">
                <a:latin typeface="Consolas" pitchFamily="49" charset="0"/>
                <a:cs typeface="Consolas" pitchFamily="49" charset="0"/>
              </a:rPr>
              <a:t>stack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 from 'for'</a:t>
            </a:r>
          </a:p>
          <a:p>
            <a:pPr>
              <a:buFont typeface="Arial" charset="0"/>
              <a:buNone/>
            </a:pPr>
            <a:r>
              <a:rPr lang="en-CA" sz="1600" dirty="0">
                <a:latin typeface="Consolas" pitchFamily="49" charset="0"/>
                <a:cs typeface="Consolas" pitchFamily="49" charset="0"/>
              </a:rPr>
              <a:t>        72 0 </a:t>
            </a:r>
            <a:r>
              <a:rPr lang="en-CA" sz="1600" dirty="0" err="1">
                <a:latin typeface="Consolas" pitchFamily="49" charset="0"/>
                <a:cs typeface="Consolas" pitchFamily="49" charset="0"/>
              </a:rPr>
              <a:t>rlineto</a:t>
            </a:r>
            <a:endParaRPr lang="en-CA" sz="1600" dirty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sz="1600" dirty="0">
                <a:latin typeface="Consolas" pitchFamily="49" charset="0"/>
                <a:cs typeface="Consolas" pitchFamily="49" charset="0"/>
              </a:rPr>
              <a:t>        stroke</a:t>
            </a:r>
          </a:p>
          <a:p>
            <a:pPr>
              <a:buFont typeface="Arial" charset="0"/>
              <a:buNone/>
            </a:pPr>
            <a:r>
              <a:rPr lang="en-CA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600" dirty="0" err="1">
                <a:latin typeface="Consolas" pitchFamily="49" charset="0"/>
                <a:cs typeface="Consolas" pitchFamily="49" charset="0"/>
              </a:rPr>
              <a:t>grestore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               % Get back the unrotated state</a:t>
            </a:r>
          </a:p>
          <a:p>
            <a:pPr>
              <a:buFont typeface="Arial" charset="0"/>
              <a:buNone/>
            </a:pPr>
            <a:r>
              <a:rPr lang="en-CA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 for 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% Iterate over angles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43672" y="6246813"/>
            <a:ext cx="61991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http://www.tailrecursive.org/postscript/examples/rotate.html</a:t>
            </a:r>
          </a:p>
        </p:txBody>
      </p:sp>
      <p:pic>
        <p:nvPicPr>
          <p:cNvPr id="7" name="Picture 10" descr="noex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914" y="5949951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easiest way to parse reverse-Polish notation is to use an operand stack: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operands are processed by pushing them onto the stack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when processing an operator: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pop the last two items off the operand stack,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perform the operation, and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push the result back onto the stack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Evaluate the following reverse-Polish expression using a stack: 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 </a:t>
            </a:r>
            <a:r>
              <a:rPr lang="en-US" dirty="0">
                <a:latin typeface="Times New Roman" pitchFamily="18" charset="0"/>
                <a:cs typeface="Arial" charset="0"/>
              </a:rPr>
              <a:t>1  2  3  +  4  5  6  ×  –  7  ×  +  –  8  9  ×  +</a:t>
            </a: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78887" name="Group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431339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Push </a:t>
            </a:r>
            <a:r>
              <a:rPr lang="en-US" dirty="0">
                <a:latin typeface="Times New Roman" pitchFamily="18" charset="0"/>
                <a:cs typeface="Arial" charset="0"/>
              </a:rPr>
              <a:t>1</a:t>
            </a:r>
            <a:r>
              <a:rPr lang="en-US" dirty="0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dirty="0">
                <a:latin typeface="Times New Roman" pitchFamily="18" charset="0"/>
                <a:cs typeface="Arial" charset="0"/>
              </a:rPr>
              <a:t>  2  3  +  4  5  6  ×  –  7  ×  +  –  8  9  ×  +</a:t>
            </a: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090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038314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Push </a:t>
            </a:r>
            <a:r>
              <a:rPr lang="en-US" dirty="0">
                <a:latin typeface="Times New Roman" pitchFamily="18" charset="0"/>
                <a:cs typeface="Arial" charset="0"/>
              </a:rPr>
              <a:t>1</a:t>
            </a:r>
            <a:r>
              <a:rPr lang="en-US" dirty="0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 </a:t>
            </a:r>
            <a:r>
              <a:rPr lang="en-US" dirty="0">
                <a:latin typeface="Times New Roman" pitchFamily="18" charset="0"/>
                <a:cs typeface="Arial" charset="0"/>
              </a:rPr>
              <a:t>1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dirty="0">
                <a:latin typeface="Times New Roman" pitchFamily="18" charset="0"/>
                <a:cs typeface="Arial" charset="0"/>
              </a:rPr>
              <a:t>  3  +  4  5  6  ×  –  7  ×  +  –  8  9  ×  +</a:t>
            </a: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19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466199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Push </a:t>
            </a:r>
            <a:r>
              <a:rPr lang="en-US" dirty="0">
                <a:latin typeface="Times New Roman" pitchFamily="18" charset="0"/>
                <a:cs typeface="Arial" charset="0"/>
              </a:rPr>
              <a:t>3</a:t>
            </a:r>
            <a:r>
              <a:rPr lang="en-US" dirty="0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 </a:t>
            </a:r>
            <a:r>
              <a:rPr lang="en-US" dirty="0">
                <a:latin typeface="Times New Roman" pitchFamily="18" charset="0"/>
                <a:cs typeface="Arial" charset="0"/>
              </a:rPr>
              <a:t>1  2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dirty="0">
                <a:latin typeface="Times New Roman" pitchFamily="18" charset="0"/>
                <a:cs typeface="Arial" charset="0"/>
              </a:rPr>
              <a:t>  +  4  5  6  ×  –  7  ×  +  –  8  9  ×  +</a:t>
            </a: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294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90069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Pop </a:t>
            </a:r>
            <a:r>
              <a:rPr lang="en-US">
                <a:latin typeface="Times New Roman" pitchFamily="18" charset="0"/>
                <a:cs typeface="Arial" charset="0"/>
              </a:rPr>
              <a:t>3</a:t>
            </a:r>
            <a:r>
              <a:rPr lang="en-US">
                <a:latin typeface="Arial" charset="0"/>
                <a:cs typeface="Arial" charset="0"/>
              </a:rPr>
              <a:t> and </a:t>
            </a:r>
            <a:r>
              <a:rPr lang="en-US">
                <a:latin typeface="Times New Roman" pitchFamily="18" charset="0"/>
                <a:cs typeface="Arial" charset="0"/>
              </a:rPr>
              <a:t>2</a:t>
            </a:r>
            <a:r>
              <a:rPr lang="en-US">
                <a:latin typeface="Arial" charset="0"/>
                <a:cs typeface="Arial" charset="0"/>
              </a:rPr>
              <a:t> and push </a:t>
            </a:r>
            <a:r>
              <a:rPr lang="en-US">
                <a:latin typeface="Times New Roman" pitchFamily="18" charset="0"/>
                <a:cs typeface="Arial" charset="0"/>
              </a:rPr>
              <a:t>2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+</a:t>
            </a:r>
            <a:r>
              <a:rPr lang="en-US">
                <a:latin typeface="Times New Roman" pitchFamily="18" charset="0"/>
                <a:cs typeface="Arial" charset="0"/>
              </a:rPr>
              <a:t> 3 = 5</a:t>
            </a: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+</a:t>
            </a:r>
            <a:r>
              <a:rPr lang="en-US">
                <a:latin typeface="Times New Roman" pitchFamily="18" charset="0"/>
                <a:cs typeface="Arial" charset="0"/>
              </a:rPr>
              <a:t>  4  5  6  ×  –  7  ×  +  –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397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126162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Push </a:t>
            </a:r>
            <a:r>
              <a:rPr lang="en-US">
                <a:latin typeface="Times New Roman" pitchFamily="18" charset="0"/>
                <a:cs typeface="Arial" charset="0"/>
              </a:rPr>
              <a:t>4</a:t>
            </a:r>
            <a:r>
              <a:rPr lang="en-US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4</a:t>
            </a:r>
            <a:r>
              <a:rPr lang="en-US">
                <a:latin typeface="Times New Roman" pitchFamily="18" charset="0"/>
                <a:cs typeface="Arial" charset="0"/>
              </a:rPr>
              <a:t>  5  6  ×  –  7  ×  +  –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499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347454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Push </a:t>
            </a:r>
            <a:r>
              <a:rPr lang="en-US">
                <a:latin typeface="Times New Roman" pitchFamily="18" charset="0"/>
                <a:cs typeface="Arial" charset="0"/>
              </a:rPr>
              <a:t>5</a:t>
            </a:r>
            <a:r>
              <a:rPr lang="en-US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4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5</a:t>
            </a:r>
            <a:r>
              <a:rPr lang="en-US">
                <a:latin typeface="Times New Roman" pitchFamily="18" charset="0"/>
                <a:cs typeface="Arial" charset="0"/>
              </a:rPr>
              <a:t>  6  ×  –  7  ×  +  –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6036" name="Group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044770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Problem solving:</a:t>
            </a:r>
          </a:p>
          <a:p>
            <a:pPr lvl="1">
              <a:defRPr/>
            </a:pPr>
            <a:r>
              <a:rPr lang="en-US" dirty="0">
                <a:latin typeface="Arial" charset="0"/>
                <a:cs typeface="Arial" charset="0"/>
              </a:rPr>
              <a:t>Solving one problem may lead to subsequent problems</a:t>
            </a:r>
          </a:p>
          <a:p>
            <a:pPr lvl="1">
              <a:defRPr/>
            </a:pPr>
            <a:r>
              <a:rPr lang="en-US" dirty="0">
                <a:latin typeface="Arial" charset="0"/>
                <a:cs typeface="Arial" charset="0"/>
              </a:rPr>
              <a:t>These problems may result in further problems</a:t>
            </a:r>
          </a:p>
          <a:p>
            <a:pPr lvl="1">
              <a:defRPr/>
            </a:pPr>
            <a:r>
              <a:rPr lang="en-US" dirty="0">
                <a:latin typeface="Arial" charset="0"/>
                <a:cs typeface="Arial" charset="0"/>
              </a:rPr>
              <a:t>As problems are solved, your focus shifts back to the problem which lead to the solved problem</a:t>
            </a:r>
          </a:p>
          <a:p>
            <a:pPr>
              <a:buFont typeface="Arial" charset="0"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Notice that function calls behave similarly:</a:t>
            </a:r>
          </a:p>
          <a:p>
            <a:pPr lvl="1">
              <a:defRPr/>
            </a:pPr>
            <a:r>
              <a:rPr lang="en-US" dirty="0">
                <a:latin typeface="Arial" charset="0"/>
                <a:cs typeface="Arial" charset="0"/>
              </a:rPr>
              <a:t>A function is a collection of code which solves a problem</a:t>
            </a:r>
          </a:p>
          <a:p>
            <a:pPr lvl="1">
              <a:buFontTx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115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Push </a:t>
            </a:r>
            <a:r>
              <a:rPr lang="en-US">
                <a:latin typeface="Times New Roman" pitchFamily="18" charset="0"/>
                <a:cs typeface="Arial" charset="0"/>
              </a:rPr>
              <a:t>6</a:t>
            </a:r>
            <a:r>
              <a:rPr lang="en-US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4  5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6</a:t>
            </a:r>
            <a:r>
              <a:rPr lang="en-US">
                <a:latin typeface="Times New Roman" pitchFamily="18" charset="0"/>
                <a:cs typeface="Arial" charset="0"/>
              </a:rPr>
              <a:t>  ×  –  7  ×  +  –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704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6782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598613"/>
            <a:ext cx="8229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Pop </a:t>
            </a:r>
            <a:r>
              <a:rPr lang="en-US">
                <a:latin typeface="Times New Roman" pitchFamily="18" charset="0"/>
                <a:cs typeface="Arial" charset="0"/>
              </a:rPr>
              <a:t>6</a:t>
            </a:r>
            <a:r>
              <a:rPr lang="en-US">
                <a:latin typeface="Arial" charset="0"/>
                <a:cs typeface="Arial" charset="0"/>
              </a:rPr>
              <a:t> and </a:t>
            </a:r>
            <a:r>
              <a:rPr lang="en-US">
                <a:latin typeface="Times New Roman" pitchFamily="18" charset="0"/>
                <a:cs typeface="Arial" charset="0"/>
              </a:rPr>
              <a:t>5</a:t>
            </a:r>
            <a:r>
              <a:rPr lang="en-US">
                <a:latin typeface="Arial" charset="0"/>
                <a:cs typeface="Arial" charset="0"/>
              </a:rPr>
              <a:t> and push </a:t>
            </a:r>
            <a:r>
              <a:rPr lang="en-US">
                <a:latin typeface="Times New Roman" pitchFamily="18" charset="0"/>
                <a:cs typeface="Arial" charset="0"/>
              </a:rPr>
              <a:t>5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×</a:t>
            </a:r>
            <a:r>
              <a:rPr lang="en-US">
                <a:latin typeface="Times New Roman" pitchFamily="18" charset="0"/>
                <a:cs typeface="Arial" charset="0"/>
              </a:rPr>
              <a:t> 6 = 30</a:t>
            </a: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4  5  6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×</a:t>
            </a:r>
            <a:r>
              <a:rPr lang="en-US">
                <a:latin typeface="Times New Roman" pitchFamily="18" charset="0"/>
                <a:cs typeface="Arial" charset="0"/>
              </a:rPr>
              <a:t>  –  7  ×  +  –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806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06908"/>
              </p:ext>
            </p:extLst>
          </p:nvPr>
        </p:nvGraphicFramePr>
        <p:xfrm>
          <a:off x="8328026" y="314325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1600201"/>
            <a:ext cx="80756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Pop </a:t>
            </a:r>
            <a:r>
              <a:rPr lang="en-US">
                <a:latin typeface="Times New Roman" pitchFamily="18" charset="0"/>
                <a:cs typeface="Arial" charset="0"/>
              </a:rPr>
              <a:t>30</a:t>
            </a:r>
            <a:r>
              <a:rPr lang="en-US">
                <a:latin typeface="Arial" charset="0"/>
                <a:cs typeface="Arial" charset="0"/>
              </a:rPr>
              <a:t> and </a:t>
            </a:r>
            <a:r>
              <a:rPr lang="en-US">
                <a:latin typeface="Times New Roman" pitchFamily="18" charset="0"/>
                <a:cs typeface="Arial" charset="0"/>
              </a:rPr>
              <a:t>4</a:t>
            </a:r>
            <a:r>
              <a:rPr lang="en-US">
                <a:latin typeface="Arial" charset="0"/>
                <a:cs typeface="Arial" charset="0"/>
              </a:rPr>
              <a:t> and push </a:t>
            </a:r>
            <a:r>
              <a:rPr lang="en-US">
                <a:latin typeface="Times New Roman" pitchFamily="18" charset="0"/>
                <a:cs typeface="Arial" charset="0"/>
              </a:rPr>
              <a:t>4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–</a:t>
            </a:r>
            <a:r>
              <a:rPr lang="en-US">
                <a:latin typeface="Times New Roman" pitchFamily="18" charset="0"/>
                <a:cs typeface="Arial" charset="0"/>
              </a:rPr>
              <a:t> 30 = –26</a:t>
            </a: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4  5  6  ×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–</a:t>
            </a:r>
            <a:r>
              <a:rPr lang="en-US">
                <a:latin typeface="Times New Roman" pitchFamily="18" charset="0"/>
                <a:cs typeface="Arial" charset="0"/>
              </a:rPr>
              <a:t>  7  ×  +  –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9109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46420"/>
              </p:ext>
            </p:extLst>
          </p:nvPr>
        </p:nvGraphicFramePr>
        <p:xfrm>
          <a:off x="8328026" y="3017204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D2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 –26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Push </a:t>
            </a:r>
            <a:r>
              <a:rPr lang="en-US">
                <a:latin typeface="Times New Roman" pitchFamily="18" charset="0"/>
                <a:cs typeface="Arial" charset="0"/>
              </a:rPr>
              <a:t>7</a:t>
            </a:r>
            <a:r>
              <a:rPr lang="en-US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4  5  6  ×  –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7</a:t>
            </a:r>
            <a:r>
              <a:rPr lang="en-US">
                <a:latin typeface="Times New Roman" pitchFamily="18" charset="0"/>
                <a:cs typeface="Arial" charset="0"/>
              </a:rPr>
              <a:t>  ×  +  –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011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275788"/>
              </p:ext>
            </p:extLst>
          </p:nvPr>
        </p:nvGraphicFramePr>
        <p:xfrm>
          <a:off x="8328026" y="3068002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–26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98613"/>
            <a:ext cx="9372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Pop </a:t>
            </a:r>
            <a:r>
              <a:rPr lang="en-US" dirty="0">
                <a:latin typeface="Times New Roman" pitchFamily="18" charset="0"/>
                <a:cs typeface="Arial" charset="0"/>
              </a:rPr>
              <a:t>7</a:t>
            </a:r>
            <a:r>
              <a:rPr lang="en-US" dirty="0">
                <a:latin typeface="Arial" charset="0"/>
                <a:cs typeface="Arial" charset="0"/>
              </a:rPr>
              <a:t> and </a:t>
            </a:r>
            <a:r>
              <a:rPr lang="en-US" dirty="0">
                <a:latin typeface="Times New Roman" pitchFamily="18" charset="0"/>
                <a:cs typeface="Arial" charset="0"/>
              </a:rPr>
              <a:t>–26</a:t>
            </a:r>
            <a:r>
              <a:rPr lang="en-US" dirty="0">
                <a:latin typeface="Arial" charset="0"/>
                <a:cs typeface="Arial" charset="0"/>
              </a:rPr>
              <a:t> and push </a:t>
            </a:r>
            <a:r>
              <a:rPr lang="en-US" dirty="0">
                <a:latin typeface="Times New Roman" pitchFamily="18" charset="0"/>
                <a:cs typeface="Arial" charset="0"/>
              </a:rPr>
              <a:t>–26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  <a:cs typeface="Arial" charset="0"/>
              </a:rPr>
              <a:t> 7 = –182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 </a:t>
            </a:r>
            <a:r>
              <a:rPr lang="en-US" dirty="0">
                <a:latin typeface="Times New Roman" pitchFamily="18" charset="0"/>
                <a:cs typeface="Arial" charset="0"/>
              </a:rPr>
              <a:t>1  2  3  +  4  5  6  ×  –  7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×</a:t>
            </a:r>
            <a:r>
              <a:rPr lang="en-US" dirty="0">
                <a:latin typeface="Times New Roman" pitchFamily="18" charset="0"/>
                <a:cs typeface="Arial" charset="0"/>
              </a:rPr>
              <a:t>  +  –  8  9  ×  +</a:t>
            </a: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114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625972"/>
              </p:ext>
            </p:extLst>
          </p:nvPr>
        </p:nvGraphicFramePr>
        <p:xfrm>
          <a:off x="8328026" y="3015615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 –182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95438"/>
            <a:ext cx="9372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Pop </a:t>
            </a:r>
            <a:r>
              <a:rPr lang="en-US" dirty="0">
                <a:latin typeface="Times New Roman" pitchFamily="18" charset="0"/>
                <a:cs typeface="Arial" charset="0"/>
              </a:rPr>
              <a:t>–182</a:t>
            </a:r>
            <a:r>
              <a:rPr lang="en-US" dirty="0">
                <a:latin typeface="Arial" charset="0"/>
                <a:cs typeface="Arial" charset="0"/>
              </a:rPr>
              <a:t> and </a:t>
            </a:r>
            <a:r>
              <a:rPr lang="en-US" dirty="0">
                <a:latin typeface="Times New Roman" pitchFamily="18" charset="0"/>
                <a:cs typeface="Arial" charset="0"/>
              </a:rPr>
              <a:t>5</a:t>
            </a:r>
            <a:r>
              <a:rPr lang="en-US" dirty="0">
                <a:latin typeface="Arial" charset="0"/>
                <a:cs typeface="Arial" charset="0"/>
              </a:rPr>
              <a:t> and push </a:t>
            </a:r>
            <a:r>
              <a:rPr lang="en-US" dirty="0">
                <a:latin typeface="Times New Roman" pitchFamily="18" charset="0"/>
                <a:cs typeface="Arial" charset="0"/>
              </a:rPr>
              <a:t>–182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+</a:t>
            </a:r>
            <a:r>
              <a:rPr lang="en-US" dirty="0">
                <a:latin typeface="Times New Roman" pitchFamily="18" charset="0"/>
                <a:cs typeface="Arial" charset="0"/>
              </a:rPr>
              <a:t> 5 = –177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 </a:t>
            </a:r>
            <a:r>
              <a:rPr lang="en-US" dirty="0">
                <a:latin typeface="Times New Roman" pitchFamily="18" charset="0"/>
                <a:cs typeface="Arial" charset="0"/>
              </a:rPr>
              <a:t>1  2  3  +  4  5  6  ×  –  7  ×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+</a:t>
            </a:r>
            <a:r>
              <a:rPr lang="en-US" dirty="0">
                <a:latin typeface="Times New Roman" pitchFamily="18" charset="0"/>
                <a:cs typeface="Arial" charset="0"/>
              </a:rPr>
              <a:t>  –  8  9  ×  +</a:t>
            </a: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216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711113"/>
              </p:ext>
            </p:extLst>
          </p:nvPr>
        </p:nvGraphicFramePr>
        <p:xfrm>
          <a:off x="8328026" y="301244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–177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Pop </a:t>
            </a:r>
            <a:r>
              <a:rPr lang="en-US">
                <a:latin typeface="Times New Roman" pitchFamily="18" charset="0"/>
                <a:cs typeface="Arial" charset="0"/>
              </a:rPr>
              <a:t>–177</a:t>
            </a:r>
            <a:r>
              <a:rPr lang="en-US">
                <a:latin typeface="Arial" charset="0"/>
                <a:cs typeface="Arial" charset="0"/>
              </a:rPr>
              <a:t> and </a:t>
            </a:r>
            <a:r>
              <a:rPr lang="en-US">
                <a:latin typeface="Times New Roman" pitchFamily="18" charset="0"/>
                <a:cs typeface="Arial" charset="0"/>
              </a:rPr>
              <a:t>1</a:t>
            </a:r>
            <a:r>
              <a:rPr lang="en-US">
                <a:latin typeface="Arial" charset="0"/>
                <a:cs typeface="Arial" charset="0"/>
              </a:rPr>
              <a:t> and push 1 </a:t>
            </a:r>
            <a:r>
              <a:rPr lang="en-US">
                <a:solidFill>
                  <a:srgbClr val="FF0066"/>
                </a:solidFill>
                <a:latin typeface="Times New Roman" pitchFamily="18" charset="0"/>
                <a:cs typeface="Arial" charset="0"/>
              </a:rPr>
              <a:t>–</a:t>
            </a:r>
            <a:r>
              <a:rPr lang="en-US">
                <a:latin typeface="Times New Roman" pitchFamily="18" charset="0"/>
                <a:cs typeface="Arial" charset="0"/>
              </a:rPr>
              <a:t>  (–177) = 178</a:t>
            </a: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4  5  6  ×  –  7  ×  +  </a:t>
            </a:r>
            <a:r>
              <a:rPr lang="en-US">
                <a:solidFill>
                  <a:srgbClr val="FF0066"/>
                </a:solidFill>
                <a:latin typeface="Times New Roman" pitchFamily="18" charset="0"/>
                <a:cs typeface="Arial" charset="0"/>
              </a:rPr>
              <a:t>–</a:t>
            </a:r>
            <a:r>
              <a:rPr lang="en-US">
                <a:latin typeface="Times New Roman" pitchFamily="18" charset="0"/>
                <a:cs typeface="Arial" charset="0"/>
              </a:rPr>
              <a:t>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421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098852"/>
              </p:ext>
            </p:extLst>
          </p:nvPr>
        </p:nvGraphicFramePr>
        <p:xfrm>
          <a:off x="8328026" y="3068002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imes New Roman" pitchFamily="18" charset="0"/>
                        </a:rPr>
                        <a:t>178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Push </a:t>
            </a:r>
            <a:r>
              <a:rPr lang="en-US">
                <a:latin typeface="Times New Roman" pitchFamily="18" charset="0"/>
                <a:cs typeface="Arial" charset="0"/>
              </a:rPr>
              <a:t>8</a:t>
            </a:r>
            <a:r>
              <a:rPr lang="en-US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4  5  6  ×  –  7  ×  +  –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8</a:t>
            </a:r>
            <a:r>
              <a:rPr lang="en-US">
                <a:latin typeface="Times New Roman" pitchFamily="18" charset="0"/>
                <a:cs typeface="Arial" charset="0"/>
              </a:rPr>
              <a:t>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523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166716"/>
              </p:ext>
            </p:extLst>
          </p:nvPr>
        </p:nvGraphicFramePr>
        <p:xfrm>
          <a:off x="8328026" y="3068002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178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Push </a:t>
            </a:r>
            <a:r>
              <a:rPr lang="en-US">
                <a:latin typeface="Times New Roman" pitchFamily="18" charset="0"/>
                <a:cs typeface="Arial" charset="0"/>
              </a:rPr>
              <a:t>1</a:t>
            </a:r>
            <a:r>
              <a:rPr lang="en-US">
                <a:latin typeface="Arial" charset="0"/>
                <a:cs typeface="Arial" charset="0"/>
              </a:rPr>
              <a:t> onto the stack 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</a:t>
            </a:r>
            <a:r>
              <a:rPr lang="en-US">
                <a:latin typeface="Times New Roman" pitchFamily="18" charset="0"/>
                <a:cs typeface="Arial" charset="0"/>
              </a:rPr>
              <a:t>1  2  3  +  4  5  6  ×  –  7  ×  +  –  8  </a:t>
            </a: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9</a:t>
            </a:r>
            <a:r>
              <a:rPr lang="en-US">
                <a:latin typeface="Times New Roman" pitchFamily="18" charset="0"/>
                <a:cs typeface="Arial" charset="0"/>
              </a:rPr>
              <a:t>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62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792074"/>
              </p:ext>
            </p:extLst>
          </p:nvPr>
        </p:nvGraphicFramePr>
        <p:xfrm>
          <a:off x="8328026" y="3068002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178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98613"/>
            <a:ext cx="9372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Pop </a:t>
            </a:r>
            <a:r>
              <a:rPr lang="en-US" dirty="0">
                <a:latin typeface="Times New Roman" pitchFamily="18" charset="0"/>
                <a:cs typeface="Arial" charset="0"/>
              </a:rPr>
              <a:t>9</a:t>
            </a:r>
            <a:r>
              <a:rPr lang="en-US" dirty="0">
                <a:latin typeface="Arial" charset="0"/>
                <a:cs typeface="Arial" charset="0"/>
              </a:rPr>
              <a:t> and </a:t>
            </a:r>
            <a:r>
              <a:rPr lang="en-US" dirty="0">
                <a:latin typeface="Times New Roman" pitchFamily="18" charset="0"/>
                <a:cs typeface="Arial" charset="0"/>
              </a:rPr>
              <a:t>8</a:t>
            </a:r>
            <a:r>
              <a:rPr lang="en-US" dirty="0">
                <a:latin typeface="Arial" charset="0"/>
                <a:cs typeface="Arial" charset="0"/>
              </a:rPr>
              <a:t> and push </a:t>
            </a:r>
            <a:r>
              <a:rPr lang="en-US" dirty="0">
                <a:latin typeface="Times New Roman" pitchFamily="18" charset="0"/>
                <a:cs typeface="Arial" charset="0"/>
              </a:rPr>
              <a:t>8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×</a:t>
            </a:r>
            <a:r>
              <a:rPr lang="en-US" dirty="0">
                <a:latin typeface="Times New Roman" pitchFamily="18" charset="0"/>
                <a:cs typeface="Arial" charset="0"/>
              </a:rPr>
              <a:t> 9 = 72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 </a:t>
            </a:r>
            <a:r>
              <a:rPr lang="en-US" dirty="0">
                <a:latin typeface="Times New Roman" pitchFamily="18" charset="0"/>
                <a:cs typeface="Arial" charset="0"/>
              </a:rPr>
              <a:t>1  2  3  +  4  5  6  ×  –  7  ×  +  –  8  9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×</a:t>
            </a:r>
            <a:r>
              <a:rPr lang="en-US" dirty="0">
                <a:latin typeface="Times New Roman" pitchFamily="18" charset="0"/>
                <a:cs typeface="Arial" charset="0"/>
              </a:rPr>
              <a:t>  +</a:t>
            </a: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31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037119"/>
              </p:ext>
            </p:extLst>
          </p:nvPr>
        </p:nvGraphicFramePr>
        <p:xfrm>
          <a:off x="8328026" y="3015615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72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178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46CD-69FA-6E48-B4C1-058F9AE8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A9CB-5659-8144-939D-B2B92FE4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We will look at two implementations of stacks: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Singly linked lists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One-ended arrays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optimal asymptotic run time of any algorithm is </a:t>
            </a:r>
            <a:r>
              <a:rPr lang="en-CA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dirty="0">
                <a:latin typeface="Times New Roman" pitchFamily="18" charset="0"/>
                <a:cs typeface="Arial" charset="0"/>
              </a:rPr>
              <a:t>(1)</a:t>
            </a:r>
            <a:r>
              <a:rPr lang="en-US" dirty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The run time of the algorithm is independent of the number of objects being stored in the container</a:t>
            </a:r>
          </a:p>
          <a:p>
            <a:pPr lvl="1"/>
            <a:r>
              <a:rPr lang="en-CA" dirty="0">
                <a:latin typeface="Arial" charset="0"/>
                <a:cs typeface="Arial" charset="0"/>
              </a:rPr>
              <a:t>We will always attempt to achieve this lower bound</a:t>
            </a: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0319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95438"/>
            <a:ext cx="9372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Pop </a:t>
            </a:r>
            <a:r>
              <a:rPr lang="en-US" dirty="0">
                <a:latin typeface="Times New Roman" pitchFamily="18" charset="0"/>
                <a:cs typeface="Arial" charset="0"/>
              </a:rPr>
              <a:t>72</a:t>
            </a:r>
            <a:r>
              <a:rPr lang="en-US" dirty="0">
                <a:latin typeface="Arial" charset="0"/>
                <a:cs typeface="Arial" charset="0"/>
              </a:rPr>
              <a:t> and </a:t>
            </a:r>
            <a:r>
              <a:rPr lang="en-US" dirty="0">
                <a:latin typeface="Times New Roman" pitchFamily="18" charset="0"/>
                <a:cs typeface="Arial" charset="0"/>
              </a:rPr>
              <a:t>178</a:t>
            </a:r>
            <a:r>
              <a:rPr lang="en-US" dirty="0">
                <a:latin typeface="Arial" charset="0"/>
                <a:cs typeface="Arial" charset="0"/>
              </a:rPr>
              <a:t> and push </a:t>
            </a:r>
            <a:r>
              <a:rPr lang="en-US" dirty="0">
                <a:latin typeface="Times New Roman" pitchFamily="18" charset="0"/>
                <a:cs typeface="Arial" charset="0"/>
              </a:rPr>
              <a:t>178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+</a:t>
            </a:r>
            <a:r>
              <a:rPr lang="en-US" dirty="0">
                <a:latin typeface="Times New Roman" pitchFamily="18" charset="0"/>
                <a:cs typeface="Arial" charset="0"/>
              </a:rPr>
              <a:t> 72 = 250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 </a:t>
            </a:r>
            <a:r>
              <a:rPr lang="en-US" dirty="0">
                <a:latin typeface="Times New Roman" pitchFamily="18" charset="0"/>
                <a:cs typeface="Arial" charset="0"/>
              </a:rPr>
              <a:t>1  2  3  +  4  5  6  ×  –  7  ×  +  –  8  9  ×  </a:t>
            </a:r>
            <a:r>
              <a:rPr lang="en-US" dirty="0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+</a:t>
            </a: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728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479615"/>
              </p:ext>
            </p:extLst>
          </p:nvPr>
        </p:nvGraphicFramePr>
        <p:xfrm>
          <a:off x="8328026" y="3012440"/>
          <a:ext cx="1319213" cy="3108960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D2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20000"/>
                          </a:solidFill>
                          <a:effectLst/>
                          <a:latin typeface="Times New Roman" pitchFamily="18" charset="0"/>
                        </a:rPr>
                        <a:t>250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Thus</a:t>
            </a:r>
          </a:p>
          <a:p>
            <a:pPr algn="ctr">
              <a:buFontTx/>
              <a:buNone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1  2  3  +  4  5  6  ×  –  7  ×  +  –  8  9  ×  +</a:t>
            </a:r>
          </a:p>
          <a:p>
            <a:pPr>
              <a:buFontTx/>
              <a:buNone/>
            </a:pPr>
            <a:r>
              <a:rPr lang="en-US">
                <a:solidFill>
                  <a:srgbClr val="D20000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>
                <a:latin typeface="Arial" charset="0"/>
                <a:cs typeface="Arial" charset="0"/>
              </a:rPr>
              <a:t>evaluates to the value on the top: </a:t>
            </a:r>
            <a:r>
              <a:rPr lang="en-US">
                <a:latin typeface="Times New Roman" pitchFamily="18" charset="0"/>
                <a:cs typeface="Arial" charset="0"/>
              </a:rPr>
              <a:t>250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equivalent in-fix notation is</a:t>
            </a:r>
          </a:p>
          <a:p>
            <a:pPr algn="ctr">
              <a:buFontTx/>
              <a:buNone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((1 – ((2 + 3) + ((4 – (5 × 6)) × 7))) + (8 × 9))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reduce the parentheses using order-of-operations:</a:t>
            </a:r>
            <a:endParaRPr lang="en-US">
              <a:latin typeface="Times New Roman" pitchFamily="18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1 – (2 + 3 + (4 – 5 × 6) × 7) + 8 × 9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Reverse-Polish Notation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Incidentally,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1 – 2 + 3 + 4 – 5 × 6 × 7 + 8 × 9 = – 132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which has the reverse-Polish notation of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  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1  2  –  3  +  4  +  5  6  7  ×  ×  –  8  9  ×  +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For comparison, the calculated expression was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       1  2  3  +  4  5  6  ×  –  7  ×  +  –  8  9  ×  +</a:t>
            </a:r>
          </a:p>
          <a:p>
            <a:pPr>
              <a:buFontTx/>
              <a:buNone/>
            </a:pPr>
            <a:endParaRPr lang="en-US">
              <a:latin typeface="Times New Roman" pitchFamily="18" charset="0"/>
              <a:cs typeface="Arial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Standard Template Library (STL) has a </a:t>
            </a:r>
            <a:r>
              <a:rPr lang="en-US" i="1" dirty="0">
                <a:latin typeface="Arial" charset="0"/>
                <a:cs typeface="Arial" charset="0"/>
              </a:rPr>
              <a:t>wrapper</a:t>
            </a:r>
            <a:r>
              <a:rPr lang="en-US" dirty="0">
                <a:latin typeface="Arial" charset="0"/>
                <a:cs typeface="Arial" charset="0"/>
              </a:rPr>
              <a:t> class stack with the following declaration: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T&gt;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class stack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stack();                  // not quite true...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bool empty() const;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int size() const;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const T &amp; top() const;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void push( const T &amp;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void pop();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pic>
        <p:nvPicPr>
          <p:cNvPr id="5" name="Picture 10" descr="noex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914" y="5949951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#include 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iostream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#include &lt;stack&gt;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 lvl="2">
              <a:buFontTx/>
              <a:buNone/>
            </a:pPr>
            <a:r>
              <a:rPr 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main()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stack&lt;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istack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istack.push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( 13 );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istack.push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( 42 );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"Top: "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istack.top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istack.pop();                             // no return value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"Top: "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istack.top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"Size: "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istack.size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reason that 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stack</a:t>
            </a:r>
            <a:r>
              <a:rPr lang="en-US" sz="1600" dirty="0">
                <a:latin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class is termed a wrapper is because it uses a different container class to actually store the elements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</a:t>
            </a:r>
            <a:r>
              <a:rPr lang="en-US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stack</a:t>
            </a: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class simply presents the </a:t>
            </a:r>
            <a:r>
              <a:rPr lang="en-US" i="1" dirty="0">
                <a:latin typeface="Arial" charset="0"/>
                <a:cs typeface="Arial" charset="0"/>
              </a:rPr>
              <a:t>stack interface</a:t>
            </a:r>
            <a:r>
              <a:rPr lang="en-US" dirty="0">
                <a:latin typeface="Arial" charset="0"/>
                <a:cs typeface="Arial" charset="0"/>
              </a:rPr>
              <a:t> with appropriately named member functions:</a:t>
            </a:r>
          </a:p>
          <a:p>
            <a:pPr lvl="1"/>
            <a:r>
              <a:rPr lang="en-US" dirty="0">
                <a:latin typeface="Consolas" pitchFamily="49" charset="0"/>
                <a:cs typeface="Consolas" pitchFamily="49" charset="0"/>
              </a:rPr>
              <a:t>push</a:t>
            </a:r>
            <a:r>
              <a:rPr lang="en-US" dirty="0">
                <a:latin typeface="Arial" charset="0"/>
                <a:cs typeface="Arial" charset="0"/>
              </a:rPr>
              <a:t>,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pop</a:t>
            </a:r>
            <a:r>
              <a:rPr lang="en-US" sz="1400" dirty="0">
                <a:latin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,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top</a:t>
            </a:r>
            <a:r>
              <a:rPr lang="en-US" sz="1400" dirty="0">
                <a:latin typeface="Arial" charset="0"/>
                <a:cs typeface="Arial" charset="0"/>
              </a:rPr>
              <a:t> </a:t>
            </a:r>
            <a:endParaRPr lang="en-US" b="1" dirty="0">
              <a:latin typeface="Courier New" pitchFamily="49" charset="0"/>
              <a:cs typeface="Arial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The stack is the simplest of all ADTs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Understanding how a stack works is trivial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application of a stack, however, is not in the implementation, but rather: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Where possible, create a design which allows the use of a stack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We looked at: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Parsing, function calls, and reverse Polish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4E4E-0AE5-9E46-90DA-793552FC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Linked-List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9BE30-0A07-C744-B1EE-F36E725D6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Operations at the front of a singly linked list are all </a:t>
            </a:r>
            <a:r>
              <a:rPr lang="en-CA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</a:p>
          <a:p>
            <a:endParaRPr lang="en-CA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The desired behaviors of an Abstract Stack may be reproduced by performing all operations at the front</a:t>
            </a:r>
            <a:endParaRPr lang="en-CA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/>
          </a:p>
        </p:txBody>
      </p:sp>
      <p:graphicFrame>
        <p:nvGraphicFramePr>
          <p:cNvPr id="4" name="Group 63">
            <a:extLst>
              <a:ext uri="{FF2B5EF4-FFF2-40B4-BE49-F238E27FC236}">
                <a16:creationId xmlns:a16="http://schemas.microsoft.com/office/drawing/2014/main" id="{ECF625B0-2D6A-144A-9323-96904FC77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419202"/>
              </p:ext>
            </p:extLst>
          </p:nvPr>
        </p:nvGraphicFramePr>
        <p:xfrm>
          <a:off x="3432493" y="2881313"/>
          <a:ext cx="4626247" cy="2041206"/>
        </p:xfrm>
        <a:graphic>
          <a:graphicData uri="http://schemas.openxmlformats.org/drawingml/2006/table">
            <a:tbl>
              <a:tblPr/>
              <a:tblGrid>
                <a:gridCol w="1188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8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Front/</a:t>
                      </a:r>
                      <a:r>
                        <a:rPr kumimoji="0" lang="en-CA" sz="2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5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st</a:t>
                      </a:r>
                      <a:r>
                        <a:rPr kumimoji="0" lang="en-CA" sz="2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Back/</a:t>
                      </a:r>
                      <a:r>
                        <a:rPr kumimoji="0" lang="en-CA" sz="25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5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th</a:t>
                      </a:r>
                      <a:endParaRPr kumimoji="0" lang="en-CA" sz="2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6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Find</a:t>
                      </a:r>
                      <a:endParaRPr kumimoji="0" lang="en-CA" sz="25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8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Insert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8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Erase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(1)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kumimoji="0" lang="en-CA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CA" sz="25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125747" marR="125747" marT="62874" marB="62874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5" descr="C:\Users\dwharder\Desktop\l2.png">
            <a:extLst>
              <a:ext uri="{FF2B5EF4-FFF2-40B4-BE49-F238E27FC236}">
                <a16:creationId xmlns:a16="http://schemas.microsoft.com/office/drawing/2014/main" id="{ED033EEB-135E-7E45-99B1-A752BC746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1038" y="2116070"/>
            <a:ext cx="7367992" cy="78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63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itchFamily="49" charset="0"/>
                <a:cs typeface="Arial" charset="0"/>
              </a:rPr>
              <a:t>Single_list</a:t>
            </a:r>
            <a:r>
              <a:rPr lang="en-US">
                <a:latin typeface="Arial" charset="0"/>
                <a:cs typeface="Arial" charset="0"/>
              </a:rPr>
              <a:t> Definition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template &lt;</a:t>
            </a:r>
            <a:r>
              <a:rPr lang="en-US" sz="12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2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class </a:t>
            </a:r>
            <a:r>
              <a:rPr lang="en-US" sz="1200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sz="12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public: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       </a:t>
            </a:r>
            <a:r>
              <a:rPr lang="en-US" sz="1200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sz="12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	      ~</a:t>
            </a:r>
            <a:r>
              <a:rPr lang="en-US" sz="1200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sz="12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</a:t>
            </a: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size() const;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</a:t>
            </a:r>
            <a:r>
              <a:rPr lang="en-US" sz="1200" dirty="0" err="1">
                <a:latin typeface="Consolas" pitchFamily="49" charset="0"/>
                <a:cs typeface="Arial" charset="0"/>
              </a:rPr>
              <a:t>bool</a:t>
            </a:r>
            <a:r>
              <a:rPr lang="en-US" sz="1200" dirty="0">
                <a:latin typeface="Consolas" pitchFamily="49" charset="0"/>
                <a:cs typeface="Arial" charset="0"/>
              </a:rPr>
              <a:t> empty() const;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Type front() const;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Type back() const;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</a:t>
            </a:r>
            <a:r>
              <a:rPr lang="en-US" sz="1200" dirty="0" err="1">
                <a:latin typeface="Consolas" pitchFamily="49" charset="0"/>
                <a:cs typeface="Arial" charset="0"/>
              </a:rPr>
              <a:t>Single_node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*head() const;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</a:t>
            </a:r>
            <a:r>
              <a:rPr lang="en-US" sz="1200" dirty="0" err="1">
                <a:latin typeface="Consolas" pitchFamily="49" charset="0"/>
                <a:cs typeface="Arial" charset="0"/>
              </a:rPr>
              <a:t>Single_node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*tail() const;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int count( Type const &amp; ) const;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void </a:t>
            </a:r>
            <a:r>
              <a:rPr lang="en-US" sz="1200" dirty="0" err="1">
                <a:latin typeface="Consolas" pitchFamily="49" charset="0"/>
                <a:cs typeface="Arial" charset="0"/>
              </a:rPr>
              <a:t>push_front</a:t>
            </a:r>
            <a:r>
              <a:rPr lang="en-US" sz="1200" dirty="0">
                <a:latin typeface="Consolas" pitchFamily="49" charset="0"/>
                <a:cs typeface="Arial" charset="0"/>
              </a:rPr>
              <a:t>( Type </a:t>
            </a:r>
            <a:r>
              <a:rPr lang="en-US" sz="12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200" dirty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void </a:t>
            </a:r>
            <a:r>
              <a:rPr lang="en-US" sz="1200" dirty="0" err="1">
                <a:latin typeface="Consolas" pitchFamily="49" charset="0"/>
                <a:cs typeface="Arial" charset="0"/>
              </a:rPr>
              <a:t>push_back</a:t>
            </a:r>
            <a:r>
              <a:rPr lang="en-US" sz="1200" dirty="0">
                <a:latin typeface="Consolas" pitchFamily="49" charset="0"/>
                <a:cs typeface="Arial" charset="0"/>
              </a:rPr>
              <a:t>( Type </a:t>
            </a:r>
            <a:r>
              <a:rPr lang="en-US" sz="12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200" dirty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Type </a:t>
            </a:r>
            <a:r>
              <a:rPr lang="en-US" sz="1200" dirty="0" err="1">
                <a:latin typeface="Consolas" pitchFamily="49" charset="0"/>
                <a:cs typeface="Arial" charset="0"/>
              </a:rPr>
              <a:t>pop_front</a:t>
            </a:r>
            <a:r>
              <a:rPr lang="en-US" sz="12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        </a:t>
            </a: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erase( Type </a:t>
            </a:r>
            <a:r>
              <a:rPr lang="en-US" sz="1200" dirty="0" err="1">
                <a:latin typeface="Consolas" pitchFamily="49" charset="0"/>
                <a:cs typeface="Arial" charset="0"/>
              </a:rPr>
              <a:t>const</a:t>
            </a:r>
            <a:r>
              <a:rPr lang="en-US" sz="1200" dirty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};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3267</TotalTime>
  <Words>4540</Words>
  <Application>Microsoft Macintosh PowerPoint</Application>
  <PresentationFormat>Widescreen</PresentationFormat>
  <Paragraphs>772</Paragraphs>
  <Slides>76</Slides>
  <Notes>69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</vt:lpstr>
      <vt:lpstr>Calibri</vt:lpstr>
      <vt:lpstr>Calibri Light</vt:lpstr>
      <vt:lpstr>Consolas</vt:lpstr>
      <vt:lpstr>Courier New</vt:lpstr>
      <vt:lpstr>Symbol</vt:lpstr>
      <vt:lpstr>Times New Roman</vt:lpstr>
      <vt:lpstr>Office Theme</vt:lpstr>
      <vt:lpstr>Equation</vt:lpstr>
      <vt:lpstr>CS 2420: Stack</vt:lpstr>
      <vt:lpstr>Outline</vt:lpstr>
      <vt:lpstr>Abstract Stack</vt:lpstr>
      <vt:lpstr>Stack Definition</vt:lpstr>
      <vt:lpstr>Stack Applications</vt:lpstr>
      <vt:lpstr>Stack Applications</vt:lpstr>
      <vt:lpstr>Stack Implementation</vt:lpstr>
      <vt:lpstr>Linked-List Implementation</vt:lpstr>
      <vt:lpstr>Single_list Definition</vt:lpstr>
      <vt:lpstr>Stack-as-List Class</vt:lpstr>
      <vt:lpstr>Stack-as-List Class</vt:lpstr>
      <vt:lpstr>Stack-as-List Class</vt:lpstr>
      <vt:lpstr>Stack-as-List Class</vt:lpstr>
      <vt:lpstr>Array Implementation</vt:lpstr>
      <vt:lpstr>Destructor</vt:lpstr>
      <vt:lpstr>Stack-as-Array Class</vt:lpstr>
      <vt:lpstr>Constructor</vt:lpstr>
      <vt:lpstr>Constructor</vt:lpstr>
      <vt:lpstr>Destructor</vt:lpstr>
      <vt:lpstr>Empty</vt:lpstr>
      <vt:lpstr>Top</vt:lpstr>
      <vt:lpstr>Pop</vt:lpstr>
      <vt:lpstr>Push</vt:lpstr>
      <vt:lpstr>Exceptions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Array Capacity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Reverse-Polish Notation</vt:lpstr>
      <vt:lpstr>Standard Template Library</vt:lpstr>
      <vt:lpstr>Standard Template Library</vt:lpstr>
      <vt:lpstr>Standard Template Library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847</cp:revision>
  <cp:lastPrinted>2021-08-18T02:54:38Z</cp:lastPrinted>
  <dcterms:created xsi:type="dcterms:W3CDTF">2021-01-05T18:50:35Z</dcterms:created>
  <dcterms:modified xsi:type="dcterms:W3CDTF">2021-08-25T05:35:27Z</dcterms:modified>
</cp:coreProperties>
</file>